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3"/>
  </p:notesMasterIdLst>
  <p:sldIdLst>
    <p:sldId id="261" r:id="rId5"/>
    <p:sldId id="260" r:id="rId6"/>
    <p:sldId id="265" r:id="rId7"/>
    <p:sldId id="267" r:id="rId8"/>
    <p:sldId id="270" r:id="rId9"/>
    <p:sldId id="268" r:id="rId10"/>
    <p:sldId id="269" r:id="rId11"/>
    <p:sldId id="272" r:id="rId12"/>
    <p:sldId id="271" r:id="rId13"/>
    <p:sldId id="273" r:id="rId14"/>
    <p:sldId id="274" r:id="rId15"/>
    <p:sldId id="276" r:id="rId16"/>
    <p:sldId id="275" r:id="rId17"/>
    <p:sldId id="277" r:id="rId18"/>
    <p:sldId id="278" r:id="rId19"/>
    <p:sldId id="279" r:id="rId20"/>
    <p:sldId id="280" r:id="rId21"/>
    <p:sldId id="264"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rragh, Veronica M" initials="DVM"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A6C43"/>
    <a:srgbClr val="ADE2F7"/>
    <a:srgbClr val="047644"/>
    <a:srgbClr val="296937"/>
    <a:srgbClr val="CD9710"/>
    <a:srgbClr val="24794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5" autoAdjust="0"/>
    <p:restoredTop sz="94670"/>
  </p:normalViewPr>
  <p:slideViewPr>
    <p:cSldViewPr snapToGrid="0" snapToObjects="1">
      <p:cViewPr varScale="1">
        <p:scale>
          <a:sx n="61" d="100"/>
          <a:sy n="61" d="100"/>
        </p:scale>
        <p:origin x="30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jp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Tahoma Norm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Tahoma Normal" charset="0"/>
              </a:defRPr>
            </a:lvl1pPr>
          </a:lstStyle>
          <a:p>
            <a:fld id="{32ACEA22-D345-4A41-9592-AE74A036B221}" type="datetimeFigureOut">
              <a:rPr lang="en-US" smtClean="0"/>
              <a:pPr/>
              <a:t>4/5/2021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Tahoma Norm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Tahoma Normal" charset="0"/>
              </a:defRPr>
            </a:lvl1pPr>
          </a:lstStyle>
          <a:p>
            <a:fld id="{746CBD75-9B64-B547-92B1-E37E91AF3849}" type="slidenum">
              <a:rPr lang="en-US" smtClean="0"/>
              <a:pPr/>
              <a:t>‹#›</a:t>
            </a:fld>
            <a:endParaRPr lang="en-US" dirty="0"/>
          </a:p>
        </p:txBody>
      </p:sp>
    </p:spTree>
    <p:extLst>
      <p:ext uri="{BB962C8B-B14F-4D97-AF65-F5344CB8AC3E}">
        <p14:creationId xmlns:p14="http://schemas.microsoft.com/office/powerpoint/2010/main" val="230643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Tahoma Normal" charset="0"/>
        <a:ea typeface="+mn-ea"/>
        <a:cs typeface="+mn-cs"/>
      </a:defRPr>
    </a:lvl1pPr>
    <a:lvl2pPr marL="457200" algn="l" defTabSz="914400" rtl="0" eaLnBrk="1" latinLnBrk="0" hangingPunct="1">
      <a:defRPr sz="1200" b="0" i="0" kern="1200">
        <a:solidFill>
          <a:schemeClr val="tx1"/>
        </a:solidFill>
        <a:latin typeface="Tahoma Normal" charset="0"/>
        <a:ea typeface="+mn-ea"/>
        <a:cs typeface="+mn-cs"/>
      </a:defRPr>
    </a:lvl2pPr>
    <a:lvl3pPr marL="914400" algn="l" defTabSz="914400" rtl="0" eaLnBrk="1" latinLnBrk="0" hangingPunct="1">
      <a:defRPr sz="1200" b="0" i="0" kern="1200">
        <a:solidFill>
          <a:schemeClr val="tx1"/>
        </a:solidFill>
        <a:latin typeface="Tahoma Normal" charset="0"/>
        <a:ea typeface="+mn-ea"/>
        <a:cs typeface="+mn-cs"/>
      </a:defRPr>
    </a:lvl3pPr>
    <a:lvl4pPr marL="1371600" algn="l" defTabSz="914400" rtl="0" eaLnBrk="1" latinLnBrk="0" hangingPunct="1">
      <a:defRPr sz="1200" b="0" i="0" kern="1200">
        <a:solidFill>
          <a:schemeClr val="tx1"/>
        </a:solidFill>
        <a:latin typeface="Tahoma Normal" charset="0"/>
        <a:ea typeface="+mn-ea"/>
        <a:cs typeface="+mn-cs"/>
      </a:defRPr>
    </a:lvl4pPr>
    <a:lvl5pPr marL="1828800" algn="l" defTabSz="914400" rtl="0" eaLnBrk="1" latinLnBrk="0" hangingPunct="1">
      <a:defRPr sz="1200" b="0" i="0" kern="1200">
        <a:solidFill>
          <a:schemeClr val="tx1"/>
        </a:solidFill>
        <a:latin typeface="Tahoma Norm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2.jpe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2.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2.jpe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7.jpeg"/><Relationship Id="rId1" Type="http://schemas.openxmlformats.org/officeDocument/2006/relationships/slideMaster" Target="../slideMasters/slideMaster1.xml"/><Relationship Id="rId4" Type="http://schemas.openxmlformats.org/officeDocument/2006/relationships/image" Target="../media/image2.jpe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jpe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2.jpe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4.jpg"/><Relationship Id="rId1" Type="http://schemas.openxmlformats.org/officeDocument/2006/relationships/slideMaster" Target="../slideMasters/slideMaster1.xml"/><Relationship Id="rId4" Type="http://schemas.openxmlformats.org/officeDocument/2006/relationships/image" Target="../media/image1.jpe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1.jpe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1.jpe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033788" cy="6858000"/>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741583"/>
            <a:ext cx="12192000" cy="116417"/>
          </a:xfrm>
          <a:prstGeom prst="rect">
            <a:avLst/>
          </a:prstGeom>
        </p:spPr>
      </p:pic>
      <p:cxnSp>
        <p:nvCxnSpPr>
          <p:cNvPr id="9" name="Straight Connector 8"/>
          <p:cNvCxnSpPr/>
          <p:nvPr userDrawn="1"/>
        </p:nvCxnSpPr>
        <p:spPr>
          <a:xfrm>
            <a:off x="0" y="2760133"/>
            <a:ext cx="973667"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cxnSp>
        <p:nvCxnSpPr>
          <p:cNvPr id="10" name="Straight Connector 9"/>
          <p:cNvCxnSpPr/>
          <p:nvPr userDrawn="1"/>
        </p:nvCxnSpPr>
        <p:spPr>
          <a:xfrm>
            <a:off x="8060121" y="2760133"/>
            <a:ext cx="973667" cy="0"/>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cxnSp>
        <p:nvCxnSpPr>
          <p:cNvPr id="11" name="Straight Connector 10"/>
          <p:cNvCxnSpPr>
            <a:endCxn id="7" idx="0"/>
          </p:cNvCxnSpPr>
          <p:nvPr userDrawn="1"/>
        </p:nvCxnSpPr>
        <p:spPr>
          <a:xfrm flipH="1" flipV="1">
            <a:off x="4516894" y="0"/>
            <a:ext cx="4308" cy="1830918"/>
          </a:xfrm>
          <a:prstGeom prst="line">
            <a:avLst/>
          </a:prstGeom>
          <a:ln>
            <a:solidFill>
              <a:schemeClr val="bg1"/>
            </a:solidFill>
          </a:ln>
        </p:spPr>
        <p:style>
          <a:lnRef idx="2">
            <a:schemeClr val="dk1"/>
          </a:lnRef>
          <a:fillRef idx="0">
            <a:schemeClr val="dk1"/>
          </a:fillRef>
          <a:effectRef idx="1">
            <a:schemeClr val="dk1"/>
          </a:effectRef>
          <a:fontRef idx="minor">
            <a:schemeClr val="tx1"/>
          </a:fontRef>
        </p:style>
      </p:cxnSp>
      <p:pic>
        <p:nvPicPr>
          <p:cNvPr id="15" name="Picture 14"/>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059691" y="5540774"/>
            <a:ext cx="914400" cy="914400"/>
          </a:xfrm>
          <a:prstGeom prst="rect">
            <a:avLst/>
          </a:prstGeom>
        </p:spPr>
      </p:pic>
      <p:pic>
        <p:nvPicPr>
          <p:cNvPr id="17" name="Picture 16"/>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9341293" y="5681271"/>
            <a:ext cx="2518407" cy="640721"/>
          </a:xfrm>
          <a:prstGeom prst="rect">
            <a:avLst/>
          </a:prstGeom>
        </p:spPr>
      </p:pic>
      <p:pic>
        <p:nvPicPr>
          <p:cNvPr id="18" name="Picture 17"/>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1557000" y="0"/>
            <a:ext cx="635000" cy="635000"/>
          </a:xfrm>
          <a:prstGeom prst="rect">
            <a:avLst/>
          </a:prstGeom>
        </p:spPr>
      </p:pic>
      <p:sp>
        <p:nvSpPr>
          <p:cNvPr id="21" name="Content Placeholder 35"/>
          <p:cNvSpPr>
            <a:spLocks noGrp="1"/>
          </p:cNvSpPr>
          <p:nvPr>
            <p:ph sz="quarter" idx="13" hasCustomPrompt="1"/>
          </p:nvPr>
        </p:nvSpPr>
        <p:spPr>
          <a:xfrm>
            <a:off x="741879" y="2394934"/>
            <a:ext cx="7550030" cy="1014816"/>
          </a:xfrm>
        </p:spPr>
        <p:txBody>
          <a:bodyPr>
            <a:noAutofit/>
          </a:bodyPr>
          <a:lstStyle>
            <a:lvl1pPr marL="0" indent="0" algn="ctr">
              <a:lnSpc>
                <a:spcPct val="100000"/>
              </a:lnSpc>
              <a:spcBef>
                <a:spcPts val="0"/>
              </a:spcBef>
              <a:spcAft>
                <a:spcPts val="0"/>
              </a:spcAft>
              <a:buNone/>
              <a:defRPr sz="3600" b="1" i="0" spc="0" baseline="0">
                <a:solidFill>
                  <a:schemeClr val="bg1"/>
                </a:solidFill>
                <a:latin typeface="Times Bold" charset="0"/>
                <a:ea typeface="Times Bold" charset="0"/>
                <a:cs typeface="Times Bold" charset="0"/>
              </a:defRPr>
            </a:lvl1pPr>
          </a:lstStyle>
          <a:p>
            <a:pPr lvl="0"/>
            <a:r>
              <a:rPr lang="en-US" dirty="0" smtClean="0"/>
              <a:t>Click to edit</a:t>
            </a:r>
            <a:r>
              <a:rPr lang="en-US" baseline="0" dirty="0" smtClean="0"/>
              <a:t> title</a:t>
            </a:r>
            <a:endParaRPr lang="en-US" dirty="0" smtClean="0"/>
          </a:p>
        </p:txBody>
      </p:sp>
      <p:sp>
        <p:nvSpPr>
          <p:cNvPr id="22" name="Text Placeholder 39"/>
          <p:cNvSpPr>
            <a:spLocks noGrp="1"/>
          </p:cNvSpPr>
          <p:nvPr>
            <p:ph type="body" sz="quarter" idx="14" hasCustomPrompt="1"/>
          </p:nvPr>
        </p:nvSpPr>
        <p:spPr>
          <a:xfrm>
            <a:off x="741879" y="3505201"/>
            <a:ext cx="7550029" cy="854218"/>
          </a:xfrm>
        </p:spPr>
        <p:txBody>
          <a:bodyPr>
            <a:noAutofit/>
          </a:bodyPr>
          <a:lstStyle>
            <a:lvl1pPr marL="0" indent="0" algn="ctr">
              <a:buNone/>
              <a:defRPr sz="2100" b="0" i="0" spc="150" baseline="0">
                <a:solidFill>
                  <a:schemeClr val="bg1"/>
                </a:solidFill>
                <a:latin typeface="Tahoma" charset="0"/>
                <a:ea typeface="Tahoma Normal" charset="0"/>
                <a:cs typeface="Tahoma Normal" charset="0"/>
              </a:defRPr>
            </a:lvl1pPr>
          </a:lstStyle>
          <a:p>
            <a:pPr lvl="0"/>
            <a:r>
              <a:rPr lang="en-US" dirty="0" smtClean="0"/>
              <a:t>CLICK TO EDIT SUBHEAD</a:t>
            </a:r>
          </a:p>
        </p:txBody>
      </p:sp>
      <p:sp>
        <p:nvSpPr>
          <p:cNvPr id="23" name="Text Placeholder 39"/>
          <p:cNvSpPr>
            <a:spLocks noGrp="1"/>
          </p:cNvSpPr>
          <p:nvPr>
            <p:ph type="body" sz="quarter" idx="15" hasCustomPrompt="1"/>
          </p:nvPr>
        </p:nvSpPr>
        <p:spPr>
          <a:xfrm>
            <a:off x="2335585" y="4779010"/>
            <a:ext cx="4362611" cy="562247"/>
          </a:xfrm>
        </p:spPr>
        <p:txBody>
          <a:bodyPr>
            <a:noAutofit/>
          </a:bodyPr>
          <a:lstStyle>
            <a:lvl1pPr marL="0" indent="0" algn="ctr">
              <a:buNone/>
              <a:defRPr sz="1800" b="0" i="0" spc="150" baseline="0">
                <a:solidFill>
                  <a:schemeClr val="bg1"/>
                </a:solidFill>
                <a:latin typeface="Tahoma Normal" charset="0"/>
                <a:ea typeface="Tahoma Normal" charset="0"/>
                <a:cs typeface="Tahoma Normal" charset="0"/>
              </a:defRPr>
            </a:lvl1pPr>
          </a:lstStyle>
          <a:p>
            <a:pPr lvl="0"/>
            <a:r>
              <a:rPr lang="en-US" dirty="0" smtClean="0"/>
              <a:t>CLICK TO EDIT DATE</a:t>
            </a:r>
          </a:p>
        </p:txBody>
      </p:sp>
    </p:spTree>
    <p:extLst>
      <p:ext uri="{BB962C8B-B14F-4D97-AF65-F5344CB8AC3E}">
        <p14:creationId xmlns:p14="http://schemas.microsoft.com/office/powerpoint/2010/main" val="169996222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pic>
        <p:nvPicPr>
          <p:cNvPr id="19" name="Picture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165020"/>
            <a:ext cx="1806526" cy="459608"/>
          </a:xfrm>
          <a:prstGeom prst="rect">
            <a:avLst/>
          </a:prstGeom>
        </p:spPr>
      </p:pic>
      <p:pic>
        <p:nvPicPr>
          <p:cNvPr id="21" name="Picture 2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741583"/>
            <a:ext cx="12192000" cy="116417"/>
          </a:xfrm>
          <a:prstGeom prst="rect">
            <a:avLst/>
          </a:prstGeom>
        </p:spPr>
      </p:pic>
      <p:sp>
        <p:nvSpPr>
          <p:cNvPr id="9" name="Rectangle 8"/>
          <p:cNvSpPr/>
          <p:nvPr userDrawn="1"/>
        </p:nvSpPr>
        <p:spPr>
          <a:xfrm>
            <a:off x="3321935" y="3206658"/>
            <a:ext cx="5324354" cy="105282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Tahoma Normal" charset="0"/>
            </a:endParaRPr>
          </a:p>
        </p:txBody>
      </p:sp>
      <p:sp>
        <p:nvSpPr>
          <p:cNvPr id="6" name="Slide Number Placeholder 5"/>
          <p:cNvSpPr>
            <a:spLocks noGrp="1"/>
          </p:cNvSpPr>
          <p:nvPr>
            <p:ph type="sldNum" sz="quarter" idx="12"/>
          </p:nvPr>
        </p:nvSpPr>
        <p:spPr>
          <a:xfrm>
            <a:off x="8610600" y="6356350"/>
            <a:ext cx="2743200" cy="365125"/>
          </a:xfrm>
        </p:spPr>
        <p:txBody>
          <a:bodyPr/>
          <a:lstStyle>
            <a:lvl1pPr>
              <a:defRPr sz="1000" b="1" i="0" baseline="0">
                <a:solidFill>
                  <a:srgbClr val="1A6C43"/>
                </a:solidFill>
                <a:latin typeface="Tahoma" charset="0"/>
                <a:ea typeface="Arial Narrow" charset="0"/>
                <a:cs typeface="Arial Narrow" charset="0"/>
              </a:defRPr>
            </a:lvl1pPr>
          </a:lstStyle>
          <a:p>
            <a:fld id="{90D39CAF-FD09-2C4F-AE06-B3DA80E232F6}" type="slidenum">
              <a:rPr lang="en-US" smtClean="0"/>
              <a:pPr/>
              <a:t>‹#›</a:t>
            </a:fld>
            <a:endParaRPr lang="en-US" dirty="0"/>
          </a:p>
        </p:txBody>
      </p:sp>
    </p:spTree>
    <p:extLst>
      <p:ext uri="{BB962C8B-B14F-4D97-AF65-F5344CB8AC3E}">
        <p14:creationId xmlns:p14="http://schemas.microsoft.com/office/powerpoint/2010/main" val="1832854775"/>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Slide 1">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72990"/>
          </a:xfrm>
          <a:prstGeom prst="rect">
            <a:avLst/>
          </a:prstGeom>
        </p:spPr>
      </p:pic>
      <p:sp>
        <p:nvSpPr>
          <p:cNvPr id="8" name="Rectangle 7"/>
          <p:cNvSpPr/>
          <p:nvPr userDrawn="1"/>
        </p:nvSpPr>
        <p:spPr>
          <a:xfrm>
            <a:off x="464696" y="445957"/>
            <a:ext cx="11272604" cy="58405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n>
                <a:noFill/>
              </a:ln>
              <a:latin typeface="Tahoma Normal" charset="0"/>
            </a:endParaRP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29742" y="2514596"/>
            <a:ext cx="6532099" cy="1661865"/>
          </a:xfrm>
          <a:prstGeom prst="rect">
            <a:avLst/>
          </a:prstGeom>
        </p:spPr>
      </p:pic>
      <p:cxnSp>
        <p:nvCxnSpPr>
          <p:cNvPr id="11" name="Straight Connector 10"/>
          <p:cNvCxnSpPr/>
          <p:nvPr userDrawn="1"/>
        </p:nvCxnSpPr>
        <p:spPr>
          <a:xfrm flipV="1">
            <a:off x="6091689" y="334556"/>
            <a:ext cx="0" cy="985455"/>
          </a:xfrm>
          <a:prstGeom prst="line">
            <a:avLst/>
          </a:prstGeom>
          <a:ln>
            <a:solidFill>
              <a:srgbClr val="296937"/>
            </a:solidFill>
          </a:ln>
        </p:spPr>
        <p:style>
          <a:lnRef idx="2">
            <a:schemeClr val="dk1"/>
          </a:lnRef>
          <a:fillRef idx="0">
            <a:schemeClr val="dk1"/>
          </a:fillRef>
          <a:effectRef idx="1">
            <a:schemeClr val="dk1"/>
          </a:effectRef>
          <a:fontRef idx="minor">
            <a:schemeClr val="tx1"/>
          </a:fontRef>
        </p:style>
      </p:cxnSp>
      <p:cxnSp>
        <p:nvCxnSpPr>
          <p:cNvPr id="12" name="Straight Connector 11"/>
          <p:cNvCxnSpPr/>
          <p:nvPr userDrawn="1"/>
        </p:nvCxnSpPr>
        <p:spPr>
          <a:xfrm flipV="1">
            <a:off x="6076699" y="5390633"/>
            <a:ext cx="0" cy="895868"/>
          </a:xfrm>
          <a:prstGeom prst="line">
            <a:avLst/>
          </a:prstGeom>
          <a:ln>
            <a:solidFill>
              <a:srgbClr val="296937"/>
            </a:solidFill>
          </a:ln>
        </p:spPr>
        <p:style>
          <a:lnRef idx="2">
            <a:schemeClr val="dk1"/>
          </a:lnRef>
          <a:fillRef idx="0">
            <a:schemeClr val="dk1"/>
          </a:fillRef>
          <a:effectRef idx="1">
            <a:schemeClr val="dk1"/>
          </a:effectRef>
          <a:fontRef idx="minor">
            <a:schemeClr val="tx1"/>
          </a:fontRef>
        </p:style>
      </p:cxnSp>
      <p:pic>
        <p:nvPicPr>
          <p:cNvPr id="14" name="Picture 1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6755871"/>
            <a:ext cx="12192000" cy="116417"/>
          </a:xfrm>
          <a:prstGeom prst="rect">
            <a:avLst/>
          </a:prstGeom>
        </p:spPr>
      </p:pic>
    </p:spTree>
    <p:extLst>
      <p:ext uri="{BB962C8B-B14F-4D97-AF65-F5344CB8AC3E}">
        <p14:creationId xmlns:p14="http://schemas.microsoft.com/office/powerpoint/2010/main" val="1279322382"/>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Slide 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72990"/>
          </a:xfrm>
          <a:prstGeom prst="rect">
            <a:avLst/>
          </a:prstGeom>
        </p:spPr>
      </p:pic>
      <p:sp>
        <p:nvSpPr>
          <p:cNvPr id="8" name="Rectangle 7"/>
          <p:cNvSpPr/>
          <p:nvPr userDrawn="1"/>
        </p:nvSpPr>
        <p:spPr>
          <a:xfrm>
            <a:off x="464696" y="445957"/>
            <a:ext cx="11272604" cy="58405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n>
                <a:noFill/>
              </a:ln>
              <a:latin typeface="Tahoma Normal" charset="0"/>
            </a:endParaRPr>
          </a:p>
        </p:txBody>
      </p:sp>
      <p:pic>
        <p:nvPicPr>
          <p:cNvPr id="9"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619084" y="2288184"/>
            <a:ext cx="4953416" cy="1260222"/>
          </a:xfrm>
          <a:prstGeom prst="rect">
            <a:avLst/>
          </a:prstGeom>
        </p:spPr>
      </p:pic>
      <p:cxnSp>
        <p:nvCxnSpPr>
          <p:cNvPr id="11" name="Straight Connector 10"/>
          <p:cNvCxnSpPr/>
          <p:nvPr userDrawn="1"/>
        </p:nvCxnSpPr>
        <p:spPr>
          <a:xfrm flipV="1">
            <a:off x="6091689" y="334556"/>
            <a:ext cx="0" cy="985455"/>
          </a:xfrm>
          <a:prstGeom prst="line">
            <a:avLst/>
          </a:prstGeom>
          <a:ln>
            <a:solidFill>
              <a:srgbClr val="296937"/>
            </a:solidFill>
          </a:ln>
        </p:spPr>
        <p:style>
          <a:lnRef idx="2">
            <a:schemeClr val="dk1"/>
          </a:lnRef>
          <a:fillRef idx="0">
            <a:schemeClr val="dk1"/>
          </a:fillRef>
          <a:effectRef idx="1">
            <a:schemeClr val="dk1"/>
          </a:effectRef>
          <a:fontRef idx="minor">
            <a:schemeClr val="tx1"/>
          </a:fontRef>
        </p:style>
      </p:cxnSp>
      <p:cxnSp>
        <p:nvCxnSpPr>
          <p:cNvPr id="12" name="Straight Connector 11"/>
          <p:cNvCxnSpPr/>
          <p:nvPr userDrawn="1"/>
        </p:nvCxnSpPr>
        <p:spPr>
          <a:xfrm flipV="1">
            <a:off x="6076699" y="5390633"/>
            <a:ext cx="0" cy="895868"/>
          </a:xfrm>
          <a:prstGeom prst="line">
            <a:avLst/>
          </a:prstGeom>
          <a:ln>
            <a:solidFill>
              <a:srgbClr val="296937"/>
            </a:solidFill>
          </a:ln>
        </p:spPr>
        <p:style>
          <a:lnRef idx="2">
            <a:schemeClr val="dk1"/>
          </a:lnRef>
          <a:fillRef idx="0">
            <a:schemeClr val="dk1"/>
          </a:fillRef>
          <a:effectRef idx="1">
            <a:schemeClr val="dk1"/>
          </a:effectRef>
          <a:fontRef idx="minor">
            <a:schemeClr val="tx1"/>
          </a:fontRef>
        </p:style>
      </p:cxnSp>
      <p:pic>
        <p:nvPicPr>
          <p:cNvPr id="14" name="Picture 1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6755871"/>
            <a:ext cx="12192000" cy="116417"/>
          </a:xfrm>
          <a:prstGeom prst="rect">
            <a:avLst/>
          </a:prstGeom>
        </p:spPr>
      </p:pic>
      <p:sp>
        <p:nvSpPr>
          <p:cNvPr id="10" name="Content Placeholder 2"/>
          <p:cNvSpPr>
            <a:spLocks noGrp="1"/>
          </p:cNvSpPr>
          <p:nvPr>
            <p:ph sz="half" idx="1" hasCustomPrompt="1"/>
          </p:nvPr>
        </p:nvSpPr>
        <p:spPr>
          <a:xfrm>
            <a:off x="1075089" y="4237892"/>
            <a:ext cx="10003220" cy="747346"/>
          </a:xfrm>
        </p:spPr>
        <p:txBody>
          <a:bodyPr>
            <a:normAutofit/>
          </a:bodyPr>
          <a:lstStyle>
            <a:lvl1pPr algn="ctr">
              <a:buClr>
                <a:srgbClr val="1A6C43"/>
              </a:buClr>
              <a:defRPr sz="1600" b="0" i="0" baseline="0">
                <a:latin typeface="Tahoma Normal" charset="0"/>
                <a:ea typeface="Tahoma Normal" charset="0"/>
                <a:cs typeface="Tahoma Normal" charset="0"/>
              </a:defRPr>
            </a:lvl1pPr>
            <a:lvl2pPr>
              <a:buClr>
                <a:srgbClr val="1A6C43"/>
              </a:buClr>
              <a:defRPr b="0" i="0">
                <a:latin typeface="Tahoma Normal" charset="0"/>
                <a:ea typeface="Tahoma Normal" charset="0"/>
                <a:cs typeface="Tahoma Normal" charset="0"/>
              </a:defRPr>
            </a:lvl2pPr>
            <a:lvl3pPr>
              <a:buClr>
                <a:srgbClr val="1A6C43"/>
              </a:buClr>
              <a:defRPr b="0" i="0">
                <a:latin typeface="Tahoma Normal" charset="0"/>
                <a:ea typeface="Tahoma Normal" charset="0"/>
                <a:cs typeface="Tahoma Normal" charset="0"/>
              </a:defRPr>
            </a:lvl3pPr>
            <a:lvl4pPr>
              <a:buClr>
                <a:srgbClr val="1A6C43"/>
              </a:buClr>
              <a:defRPr b="0" i="0">
                <a:latin typeface="Tahoma Normal" charset="0"/>
                <a:ea typeface="Tahoma Normal" charset="0"/>
                <a:cs typeface="Tahoma Normal" charset="0"/>
              </a:defRPr>
            </a:lvl4pPr>
            <a:lvl5pPr>
              <a:buClr>
                <a:srgbClr val="1A6C43"/>
              </a:buClr>
              <a:defRPr b="0" i="0">
                <a:latin typeface="Tahoma Normal" charset="0"/>
                <a:ea typeface="Tahoma Normal" charset="0"/>
                <a:cs typeface="Tahoma Normal" charset="0"/>
              </a:defRPr>
            </a:lvl5pPr>
          </a:lstStyle>
          <a:p>
            <a:pPr lvl="0"/>
            <a:r>
              <a:rPr lang="en-US" dirty="0" smtClean="0"/>
              <a:t>Author Name    |    Title    |    Email    |    Phone    |  Website</a:t>
            </a:r>
          </a:p>
        </p:txBody>
      </p:sp>
    </p:spTree>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A964DF9-3D55-4EC5-AA5D-DB6E22FA5CCF}" type="datetimeFigureOut">
              <a:rPr lang="en-US" smtClean="0"/>
              <a:t>4/5/2021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6F4FA9-C949-4D1B-9200-19252CF11651}" type="slidenum">
              <a:rPr lang="en-US" smtClean="0"/>
              <a:t>‹#›</a:t>
            </a:fld>
            <a:endParaRPr lang="en-US"/>
          </a:p>
        </p:txBody>
      </p:sp>
    </p:spTree>
    <p:extLst>
      <p:ext uri="{BB962C8B-B14F-4D97-AF65-F5344CB8AC3E}">
        <p14:creationId xmlns:p14="http://schemas.microsoft.com/office/powerpoint/2010/main" val="4009134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Green Title Only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824925"/>
            <a:ext cx="12192000" cy="6872990"/>
          </a:xfrm>
          <a:prstGeom prst="rect">
            <a:avLst/>
          </a:prstGeom>
        </p:spPr>
      </p:pic>
      <p:sp>
        <p:nvSpPr>
          <p:cNvPr id="17" name="Title 1"/>
          <p:cNvSpPr>
            <a:spLocks noGrp="1"/>
          </p:cNvSpPr>
          <p:nvPr>
            <p:ph type="title" hasCustomPrompt="1"/>
          </p:nvPr>
        </p:nvSpPr>
        <p:spPr>
          <a:xfrm>
            <a:off x="838200" y="2995060"/>
            <a:ext cx="10515600" cy="201193"/>
          </a:xfrm>
          <a:ln>
            <a:noFill/>
          </a:ln>
        </p:spPr>
        <p:txBody>
          <a:bodyPr/>
          <a:lstStyle>
            <a:lvl1pPr algn="ctr">
              <a:defRPr b="1" i="0">
                <a:solidFill>
                  <a:schemeClr val="bg1"/>
                </a:solidFill>
                <a:latin typeface="Times Bold" charset="0"/>
                <a:ea typeface="Times Bold" charset="0"/>
                <a:cs typeface="Times Bold" charset="0"/>
              </a:defRPr>
            </a:lvl1pPr>
          </a:lstStyle>
          <a:p>
            <a:r>
              <a:rPr lang="en-US" dirty="0" smtClean="0"/>
              <a:t>Click To Edit Title Copy</a:t>
            </a:r>
            <a:br>
              <a:rPr lang="en-US" dirty="0" smtClean="0"/>
            </a:br>
            <a:endParaRPr lang="en-US" dirty="0"/>
          </a:p>
        </p:txBody>
      </p:sp>
      <p:sp>
        <p:nvSpPr>
          <p:cNvPr id="2" name="Rectangle 1"/>
          <p:cNvSpPr/>
          <p:nvPr userDrawn="1"/>
        </p:nvSpPr>
        <p:spPr>
          <a:xfrm>
            <a:off x="5574506" y="3671888"/>
            <a:ext cx="1042987" cy="114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Tahoma Normal" charset="0"/>
            </a:endParaRPr>
          </a:p>
        </p:txBody>
      </p:sp>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38200" y="6165020"/>
            <a:ext cx="1806526" cy="459608"/>
          </a:xfrm>
          <a:prstGeom prst="rect">
            <a:avLst/>
          </a:prstGeom>
        </p:spPr>
      </p:pic>
      <p:pic>
        <p:nvPicPr>
          <p:cNvPr id="21" name="Picture 2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6741583"/>
            <a:ext cx="12192000" cy="116417"/>
          </a:xfrm>
          <a:prstGeom prst="rect">
            <a:avLst/>
          </a:prstGeom>
        </p:spPr>
      </p:pic>
      <p:sp>
        <p:nvSpPr>
          <p:cNvPr id="8" name="Slide Number Placeholder 5"/>
          <p:cNvSpPr>
            <a:spLocks noGrp="1"/>
          </p:cNvSpPr>
          <p:nvPr>
            <p:ph type="sldNum" sz="quarter" idx="12"/>
          </p:nvPr>
        </p:nvSpPr>
        <p:spPr>
          <a:xfrm>
            <a:off x="8610600" y="6356350"/>
            <a:ext cx="2743200" cy="365125"/>
          </a:xfrm>
        </p:spPr>
        <p:txBody>
          <a:bodyPr/>
          <a:lstStyle>
            <a:lvl1pPr>
              <a:defRPr sz="1000" b="1" i="0" baseline="0">
                <a:solidFill>
                  <a:srgbClr val="1A6C43"/>
                </a:solidFill>
                <a:latin typeface="Tahoma" charset="0"/>
                <a:ea typeface="Arial Narrow" charset="0"/>
                <a:cs typeface="Arial Narrow" charset="0"/>
              </a:defRPr>
            </a:lvl1pPr>
          </a:lstStyle>
          <a:p>
            <a:fld id="{90D39CAF-FD09-2C4F-AE06-B3DA80E232F6}" type="slidenum">
              <a:rPr lang="en-US" smtClean="0"/>
              <a:pPr/>
              <a:t>‹#›</a:t>
            </a:fld>
            <a:endParaRPr lang="en-US" dirty="0"/>
          </a:p>
        </p:txBody>
      </p:sp>
    </p:spTree>
    <p:extLst>
      <p:ext uri="{BB962C8B-B14F-4D97-AF65-F5344CB8AC3E}">
        <p14:creationId xmlns:p14="http://schemas.microsoft.com/office/powerpoint/2010/main" val="84180582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Yellow Title Only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809935"/>
            <a:ext cx="12192000" cy="6858000"/>
          </a:xfrm>
          <a:prstGeom prst="rect">
            <a:avLst/>
          </a:prstGeom>
        </p:spPr>
      </p:pic>
      <p:sp>
        <p:nvSpPr>
          <p:cNvPr id="17" name="Title 1"/>
          <p:cNvSpPr>
            <a:spLocks noGrp="1"/>
          </p:cNvSpPr>
          <p:nvPr>
            <p:ph type="title" hasCustomPrompt="1"/>
          </p:nvPr>
        </p:nvSpPr>
        <p:spPr>
          <a:xfrm>
            <a:off x="838200" y="2995060"/>
            <a:ext cx="10515600" cy="201193"/>
          </a:xfrm>
          <a:ln>
            <a:noFill/>
          </a:ln>
        </p:spPr>
        <p:txBody>
          <a:bodyPr/>
          <a:lstStyle>
            <a:lvl1pPr algn="ctr">
              <a:defRPr b="1" i="0" baseline="0">
                <a:solidFill>
                  <a:schemeClr val="bg1"/>
                </a:solidFill>
                <a:latin typeface="Times Bold" charset="0"/>
                <a:ea typeface="Times Bold" charset="0"/>
                <a:cs typeface="Times Bold" charset="0"/>
              </a:defRPr>
            </a:lvl1pPr>
          </a:lstStyle>
          <a:p>
            <a:r>
              <a:rPr lang="en-US" dirty="0" smtClean="0"/>
              <a:t>Click To Edit Title Copy</a:t>
            </a:r>
            <a:br>
              <a:rPr lang="en-US" dirty="0" smtClean="0"/>
            </a:br>
            <a:endParaRPr lang="en-US" dirty="0"/>
          </a:p>
        </p:txBody>
      </p:sp>
      <p:sp>
        <p:nvSpPr>
          <p:cNvPr id="2" name="Rectangle 1"/>
          <p:cNvSpPr/>
          <p:nvPr userDrawn="1"/>
        </p:nvSpPr>
        <p:spPr>
          <a:xfrm>
            <a:off x="5574506" y="3671888"/>
            <a:ext cx="1042987" cy="114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Tahoma Normal" charset="0"/>
            </a:endParaRPr>
          </a:p>
        </p:txBody>
      </p:sp>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38200" y="6165020"/>
            <a:ext cx="1806526" cy="459608"/>
          </a:xfrm>
          <a:prstGeom prst="rect">
            <a:avLst/>
          </a:prstGeom>
        </p:spPr>
      </p:pic>
      <p:pic>
        <p:nvPicPr>
          <p:cNvPr id="21" name="Picture 2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6741583"/>
            <a:ext cx="12192000" cy="116417"/>
          </a:xfrm>
          <a:prstGeom prst="rect">
            <a:avLst/>
          </a:prstGeom>
        </p:spPr>
      </p:pic>
      <p:sp>
        <p:nvSpPr>
          <p:cNvPr id="10" name="Slide Number Placeholder 5"/>
          <p:cNvSpPr>
            <a:spLocks noGrp="1"/>
          </p:cNvSpPr>
          <p:nvPr>
            <p:ph type="sldNum" sz="quarter" idx="12"/>
          </p:nvPr>
        </p:nvSpPr>
        <p:spPr>
          <a:xfrm>
            <a:off x="8610600" y="6356350"/>
            <a:ext cx="2743200" cy="365125"/>
          </a:xfrm>
        </p:spPr>
        <p:txBody>
          <a:bodyPr/>
          <a:lstStyle>
            <a:lvl1pPr>
              <a:defRPr sz="1000" b="1" i="0" baseline="0">
                <a:solidFill>
                  <a:srgbClr val="1A6C43"/>
                </a:solidFill>
                <a:latin typeface="Tahoma" charset="0"/>
                <a:ea typeface="Arial Narrow" charset="0"/>
                <a:cs typeface="Arial Narrow" charset="0"/>
              </a:defRPr>
            </a:lvl1pPr>
          </a:lstStyle>
          <a:p>
            <a:fld id="{90D39CAF-FD09-2C4F-AE06-B3DA80E232F6}" type="slidenum">
              <a:rPr lang="en-US" smtClean="0"/>
              <a:pPr/>
              <a:t>‹#›</a:t>
            </a:fld>
            <a:endParaRPr lang="en-US" dirty="0"/>
          </a:p>
        </p:txBody>
      </p:sp>
    </p:spTree>
    <p:extLst>
      <p:ext uri="{BB962C8B-B14F-4D97-AF65-F5344CB8AC3E}">
        <p14:creationId xmlns:p14="http://schemas.microsoft.com/office/powerpoint/2010/main" val="29034920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pic>
        <p:nvPicPr>
          <p:cNvPr id="19" name="Picture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165020"/>
            <a:ext cx="1806526" cy="459608"/>
          </a:xfrm>
          <a:prstGeom prst="rect">
            <a:avLst/>
          </a:prstGeom>
        </p:spPr>
      </p:pic>
      <p:pic>
        <p:nvPicPr>
          <p:cNvPr id="21" name="Picture 2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741583"/>
            <a:ext cx="12192000" cy="116417"/>
          </a:xfrm>
          <a:prstGeom prst="rect">
            <a:avLst/>
          </a:prstGeom>
        </p:spPr>
      </p:pic>
      <p:pic>
        <p:nvPicPr>
          <p:cNvPr id="9" name="Picture 8"/>
          <p:cNvPicPr>
            <a:picLocks noChangeAspect="1"/>
          </p:cNvPicPr>
          <p:nvPr userDrawn="1"/>
        </p:nvPicPr>
        <p:blipFill rotWithShape="1">
          <a:blip r:embed="rId4">
            <a:extLst>
              <a:ext uri="{28A0092B-C50C-407E-A947-70E740481C1C}">
                <a14:useLocalDpi xmlns:a14="http://schemas.microsoft.com/office/drawing/2010/main" val="0"/>
              </a:ext>
            </a:extLst>
          </a:blip>
          <a:srcRect t="96277"/>
          <a:stretch/>
        </p:blipFill>
        <p:spPr>
          <a:xfrm>
            <a:off x="0" y="-1"/>
            <a:ext cx="12192000" cy="344617"/>
          </a:xfrm>
          <a:prstGeom prst="rect">
            <a:avLst/>
          </a:prstGeom>
        </p:spPr>
      </p:pic>
      <p:sp>
        <p:nvSpPr>
          <p:cNvPr id="12" name="Title 1"/>
          <p:cNvSpPr>
            <a:spLocks noGrp="1"/>
          </p:cNvSpPr>
          <p:nvPr>
            <p:ph type="title" hasCustomPrompt="1"/>
          </p:nvPr>
        </p:nvSpPr>
        <p:spPr>
          <a:xfrm>
            <a:off x="573024" y="2189285"/>
            <a:ext cx="11005257" cy="474029"/>
          </a:xfrm>
        </p:spPr>
        <p:txBody>
          <a:bodyPr>
            <a:normAutofit/>
          </a:bodyPr>
          <a:lstStyle>
            <a:lvl1pPr algn="ctr">
              <a:defRPr sz="1800" b="1" i="0" cap="all" spc="100" baseline="0">
                <a:solidFill>
                  <a:srgbClr val="CD9710"/>
                </a:solidFill>
                <a:latin typeface="Tahoma" charset="0"/>
              </a:defRPr>
            </a:lvl1pPr>
          </a:lstStyle>
          <a:p>
            <a:r>
              <a:rPr lang="en-US" dirty="0" smtClean="0"/>
              <a:t>CLICK TO EDIT HEADLINE COPY</a:t>
            </a:r>
            <a:endParaRPr lang="en-US" dirty="0"/>
          </a:p>
        </p:txBody>
      </p:sp>
      <p:sp>
        <p:nvSpPr>
          <p:cNvPr id="14" name="Slide Number Placeholder 5"/>
          <p:cNvSpPr>
            <a:spLocks noGrp="1"/>
          </p:cNvSpPr>
          <p:nvPr>
            <p:ph type="sldNum" sz="quarter" idx="12"/>
          </p:nvPr>
        </p:nvSpPr>
        <p:spPr>
          <a:xfrm>
            <a:off x="8610600" y="6356350"/>
            <a:ext cx="2743200" cy="365125"/>
          </a:xfrm>
        </p:spPr>
        <p:txBody>
          <a:bodyPr/>
          <a:lstStyle>
            <a:lvl1pPr>
              <a:defRPr sz="1000" b="1" i="0" baseline="0">
                <a:solidFill>
                  <a:srgbClr val="1A6C43"/>
                </a:solidFill>
                <a:latin typeface="Tahoma" charset="0"/>
                <a:ea typeface="Arial Narrow" charset="0"/>
                <a:cs typeface="Arial Narrow" charset="0"/>
              </a:defRPr>
            </a:lvl1pPr>
          </a:lstStyle>
          <a:p>
            <a:fld id="{90D39CAF-FD09-2C4F-AE06-B3DA80E232F6}" type="slidenum">
              <a:rPr lang="en-US" smtClean="0"/>
              <a:pPr/>
              <a:t>‹#›</a:t>
            </a:fld>
            <a:endParaRPr lang="en-US" dirty="0"/>
          </a:p>
        </p:txBody>
      </p:sp>
      <p:sp>
        <p:nvSpPr>
          <p:cNvPr id="13" name="TextBox 12"/>
          <p:cNvSpPr txBox="1"/>
          <p:nvPr userDrawn="1"/>
        </p:nvSpPr>
        <p:spPr>
          <a:xfrm>
            <a:off x="573024" y="2674765"/>
            <a:ext cx="11005257" cy="889688"/>
          </a:xfrm>
          <a:prstGeom prst="rect">
            <a:avLst/>
          </a:prstGeom>
          <a:noFill/>
        </p:spPr>
        <p:txBody>
          <a:bodyPr wrap="square" rtlCol="0">
            <a:noAutofit/>
          </a:bodyPr>
          <a:lstStyle/>
          <a:p>
            <a:pPr algn="ctr"/>
            <a:r>
              <a:rPr lang="en-US" sz="5000" cap="all" baseline="0" dirty="0" smtClean="0">
                <a:solidFill>
                  <a:srgbClr val="1A6C43"/>
                </a:solidFill>
                <a:latin typeface="Impact" charset="0"/>
              </a:rPr>
              <a:t>Larger second headline</a:t>
            </a:r>
            <a:endParaRPr lang="en-US" sz="5000" cap="all" baseline="0" dirty="0">
              <a:solidFill>
                <a:srgbClr val="1A6C43"/>
              </a:solidFill>
              <a:latin typeface="Impact" charset="0"/>
            </a:endParaRPr>
          </a:p>
        </p:txBody>
      </p:sp>
    </p:spTree>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elcom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824925"/>
            <a:ext cx="12192000" cy="6628737"/>
          </a:xfrm>
          <a:prstGeom prst="rect">
            <a:avLst/>
          </a:prstGeom>
        </p:spPr>
      </p:pic>
      <p:sp>
        <p:nvSpPr>
          <p:cNvPr id="2" name="Rectangle 1"/>
          <p:cNvSpPr/>
          <p:nvPr userDrawn="1"/>
        </p:nvSpPr>
        <p:spPr>
          <a:xfrm>
            <a:off x="5521752" y="3759643"/>
            <a:ext cx="1143000" cy="146304"/>
          </a:xfrm>
          <a:prstGeom prst="rect">
            <a:avLst/>
          </a:prstGeom>
          <a:solidFill>
            <a:srgbClr val="ADE2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Tahoma Normal" charset="0"/>
            </a:endParaRPr>
          </a:p>
        </p:txBody>
      </p:sp>
      <p:pic>
        <p:nvPicPr>
          <p:cNvPr id="19" name="Picture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38200" y="6165020"/>
            <a:ext cx="1806526" cy="459608"/>
          </a:xfrm>
          <a:prstGeom prst="rect">
            <a:avLst/>
          </a:prstGeom>
        </p:spPr>
      </p:pic>
      <p:sp>
        <p:nvSpPr>
          <p:cNvPr id="20" name="Slide Number Placeholder 5"/>
          <p:cNvSpPr>
            <a:spLocks noGrp="1"/>
          </p:cNvSpPr>
          <p:nvPr>
            <p:ph type="sldNum" sz="quarter" idx="12"/>
          </p:nvPr>
        </p:nvSpPr>
        <p:spPr>
          <a:xfrm>
            <a:off x="8610600" y="6356350"/>
            <a:ext cx="2743200" cy="365125"/>
          </a:xfrm>
        </p:spPr>
        <p:txBody>
          <a:bodyPr/>
          <a:lstStyle>
            <a:lvl1pPr>
              <a:defRPr sz="1000" b="1" i="0" baseline="0">
                <a:solidFill>
                  <a:srgbClr val="1A6C43"/>
                </a:solidFill>
                <a:latin typeface="Tahoma" charset="0"/>
                <a:ea typeface="Arial Narrow" charset="0"/>
                <a:cs typeface="Arial Narrow" charset="0"/>
              </a:defRPr>
            </a:lvl1pPr>
          </a:lstStyle>
          <a:p>
            <a:fld id="{90D39CAF-FD09-2C4F-AE06-B3DA80E232F6}" type="slidenum">
              <a:rPr lang="en-US" smtClean="0"/>
              <a:pPr/>
              <a:t>‹#›</a:t>
            </a:fld>
            <a:endParaRPr lang="en-US" dirty="0"/>
          </a:p>
        </p:txBody>
      </p:sp>
      <p:pic>
        <p:nvPicPr>
          <p:cNvPr id="21" name="Picture 20"/>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6741583"/>
            <a:ext cx="12192000" cy="116417"/>
          </a:xfrm>
          <a:prstGeom prst="rect">
            <a:avLst/>
          </a:prstGeom>
        </p:spPr>
      </p:pic>
      <p:sp>
        <p:nvSpPr>
          <p:cNvPr id="8" name="Title 1"/>
          <p:cNvSpPr>
            <a:spLocks noGrp="1"/>
          </p:cNvSpPr>
          <p:nvPr>
            <p:ph type="title" hasCustomPrompt="1"/>
          </p:nvPr>
        </p:nvSpPr>
        <p:spPr>
          <a:xfrm>
            <a:off x="0" y="1670623"/>
            <a:ext cx="12192000" cy="1509395"/>
          </a:xfrm>
        </p:spPr>
        <p:txBody>
          <a:bodyPr>
            <a:noAutofit/>
          </a:bodyPr>
          <a:lstStyle>
            <a:lvl1pPr algn="ctr">
              <a:defRPr sz="14200" baseline="0">
                <a:solidFill>
                  <a:schemeClr val="bg1"/>
                </a:solidFill>
              </a:defRPr>
            </a:lvl1pPr>
          </a:lstStyle>
          <a:p>
            <a:r>
              <a:rPr lang="en-US" dirty="0" smtClean="0"/>
              <a:t>Welcome</a:t>
            </a:r>
            <a:endParaRPr lang="en-US" dirty="0"/>
          </a:p>
        </p:txBody>
      </p:sp>
    </p:spTree>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Slide">
    <p:spTree>
      <p:nvGrpSpPr>
        <p:cNvPr id="1" name=""/>
        <p:cNvGrpSpPr/>
        <p:nvPr/>
      </p:nvGrpSpPr>
      <p:grpSpPr>
        <a:xfrm>
          <a:off x="0" y="0"/>
          <a:ext cx="0" cy="0"/>
          <a:chOff x="0" y="0"/>
          <a:chExt cx="0" cy="0"/>
        </a:xfrm>
      </p:grpSpPr>
      <p:sp>
        <p:nvSpPr>
          <p:cNvPr id="17" name="Title 1"/>
          <p:cNvSpPr>
            <a:spLocks noGrp="1"/>
          </p:cNvSpPr>
          <p:nvPr>
            <p:ph type="title" hasCustomPrompt="1"/>
          </p:nvPr>
        </p:nvSpPr>
        <p:spPr>
          <a:xfrm>
            <a:off x="838200" y="3043238"/>
            <a:ext cx="10515600" cy="153015"/>
          </a:xfrm>
          <a:ln>
            <a:noFill/>
          </a:ln>
        </p:spPr>
        <p:txBody>
          <a:bodyPr/>
          <a:lstStyle>
            <a:lvl1pPr algn="ctr">
              <a:defRPr b="1" i="0" baseline="0">
                <a:solidFill>
                  <a:srgbClr val="047644"/>
                </a:solidFill>
                <a:latin typeface="Times Bold" charset="0"/>
                <a:ea typeface="Times Bold" charset="0"/>
                <a:cs typeface="Times Bold" charset="0"/>
              </a:defRPr>
            </a:lvl1pPr>
          </a:lstStyle>
          <a:p>
            <a:r>
              <a:rPr lang="en-US" dirty="0" smtClean="0"/>
              <a:t>Click To Edit Title Copy</a:t>
            </a:r>
            <a:br>
              <a:rPr lang="en-US" dirty="0" smtClean="0"/>
            </a:br>
            <a:endParaRPr lang="en-US" dirty="0"/>
          </a:p>
        </p:txBody>
      </p:sp>
      <p:sp>
        <p:nvSpPr>
          <p:cNvPr id="2" name="Rectangle 1"/>
          <p:cNvSpPr/>
          <p:nvPr userDrawn="1"/>
        </p:nvSpPr>
        <p:spPr>
          <a:xfrm>
            <a:off x="5574506" y="3671888"/>
            <a:ext cx="1042987" cy="114300"/>
          </a:xfrm>
          <a:prstGeom prst="rect">
            <a:avLst/>
          </a:prstGeom>
          <a:solidFill>
            <a:srgbClr val="1A6C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Tahoma Normal" charset="0"/>
            </a:endParaRPr>
          </a:p>
        </p:txBody>
      </p:sp>
      <p:pic>
        <p:nvPicPr>
          <p:cNvPr id="19" name="Picture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8200" y="6165020"/>
            <a:ext cx="1806526" cy="459608"/>
          </a:xfrm>
          <a:prstGeom prst="rect">
            <a:avLst/>
          </a:prstGeom>
        </p:spPr>
      </p:pic>
      <p:sp>
        <p:nvSpPr>
          <p:cNvPr id="20" name="Slide Number Placeholder 5"/>
          <p:cNvSpPr>
            <a:spLocks noGrp="1"/>
          </p:cNvSpPr>
          <p:nvPr>
            <p:ph type="sldNum" sz="quarter" idx="12"/>
          </p:nvPr>
        </p:nvSpPr>
        <p:spPr>
          <a:xfrm>
            <a:off x="8610600" y="6356350"/>
            <a:ext cx="2743200" cy="365125"/>
          </a:xfrm>
        </p:spPr>
        <p:txBody>
          <a:bodyPr/>
          <a:lstStyle>
            <a:lvl1pPr>
              <a:defRPr b="1" i="0">
                <a:solidFill>
                  <a:srgbClr val="1A6C43"/>
                </a:solidFill>
                <a:latin typeface="Arial Narrow" charset="0"/>
                <a:ea typeface="Arial Narrow" charset="0"/>
                <a:cs typeface="Arial Narrow" charset="0"/>
              </a:defRPr>
            </a:lvl1pPr>
          </a:lstStyle>
          <a:p>
            <a:fld id="{90D39CAF-FD09-2C4F-AE06-B3DA80E232F6}" type="slidenum">
              <a:rPr lang="en-US" smtClean="0"/>
              <a:pPr/>
              <a:t>‹#›</a:t>
            </a:fld>
            <a:endParaRPr lang="en-US" dirty="0"/>
          </a:p>
        </p:txBody>
      </p:sp>
      <p:pic>
        <p:nvPicPr>
          <p:cNvPr id="21" name="Picture 20"/>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6741583"/>
            <a:ext cx="12192000" cy="116417"/>
          </a:xfrm>
          <a:prstGeom prst="rect">
            <a:avLst/>
          </a:prstGeom>
        </p:spPr>
      </p:pic>
      <p:pic>
        <p:nvPicPr>
          <p:cNvPr id="9" name="Picture 8"/>
          <p:cNvPicPr>
            <a:picLocks noChangeAspect="1"/>
          </p:cNvPicPr>
          <p:nvPr userDrawn="1"/>
        </p:nvPicPr>
        <p:blipFill rotWithShape="1">
          <a:blip r:embed="rId4">
            <a:extLst>
              <a:ext uri="{28A0092B-C50C-407E-A947-70E740481C1C}">
                <a14:useLocalDpi xmlns:a14="http://schemas.microsoft.com/office/drawing/2010/main" val="0"/>
              </a:ext>
            </a:extLst>
          </a:blip>
          <a:srcRect t="96277"/>
          <a:stretch/>
        </p:blipFill>
        <p:spPr>
          <a:xfrm>
            <a:off x="0" y="-1"/>
            <a:ext cx="12192000" cy="344617"/>
          </a:xfrm>
          <a:prstGeom prst="rect">
            <a:avLst/>
          </a:prstGeom>
        </p:spPr>
      </p:pic>
      <p:sp>
        <p:nvSpPr>
          <p:cNvPr id="8" name="Text Placeholder 39"/>
          <p:cNvSpPr>
            <a:spLocks noGrp="1"/>
          </p:cNvSpPr>
          <p:nvPr>
            <p:ph type="body" sz="quarter" idx="14" hasCustomPrompt="1"/>
          </p:nvPr>
        </p:nvSpPr>
        <p:spPr>
          <a:xfrm>
            <a:off x="3555168" y="4261823"/>
            <a:ext cx="5081662" cy="564638"/>
          </a:xfrm>
        </p:spPr>
        <p:txBody>
          <a:bodyPr>
            <a:normAutofit/>
          </a:bodyPr>
          <a:lstStyle>
            <a:lvl1pPr marL="0" indent="0" algn="ctr">
              <a:buNone/>
              <a:defRPr sz="2000" b="0" i="0" spc="150" baseline="0">
                <a:solidFill>
                  <a:schemeClr val="tx1">
                    <a:lumMod val="75000"/>
                    <a:lumOff val="25000"/>
                  </a:schemeClr>
                </a:solidFill>
                <a:latin typeface="Tahoma" charset="0"/>
                <a:ea typeface="Tahoma Normal" charset="0"/>
                <a:cs typeface="Tahoma Normal" charset="0"/>
              </a:defRPr>
            </a:lvl1pPr>
          </a:lstStyle>
          <a:p>
            <a:pPr lvl="0"/>
            <a:r>
              <a:rPr lang="en-US" dirty="0" smtClean="0"/>
              <a:t>Click to Edit Subhead</a:t>
            </a:r>
          </a:p>
        </p:txBody>
      </p:sp>
    </p:spTree>
    <p:extLst>
      <p:ext uri="{BB962C8B-B14F-4D97-AF65-F5344CB8AC3E}">
        <p14:creationId xmlns:p14="http://schemas.microsoft.com/office/powerpoint/2010/main" val="127366557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1">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741583"/>
            <a:ext cx="12192000" cy="11641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38200" y="6165020"/>
            <a:ext cx="1806526" cy="459608"/>
          </a:xfrm>
          <a:prstGeom prst="rect">
            <a:avLst/>
          </a:prstGeom>
        </p:spPr>
      </p:pic>
      <p:sp>
        <p:nvSpPr>
          <p:cNvPr id="2" name="Title 1"/>
          <p:cNvSpPr>
            <a:spLocks noGrp="1"/>
          </p:cNvSpPr>
          <p:nvPr>
            <p:ph type="title" hasCustomPrompt="1"/>
          </p:nvPr>
        </p:nvSpPr>
        <p:spPr>
          <a:xfrm>
            <a:off x="838198" y="994808"/>
            <a:ext cx="10515600" cy="201193"/>
          </a:xfrm>
          <a:ln>
            <a:noFill/>
          </a:ln>
        </p:spPr>
        <p:txBody>
          <a:bodyPr/>
          <a:lstStyle>
            <a:lvl1pPr>
              <a:buFontTx/>
              <a:buNone/>
              <a:defRPr sz="3600" b="1" i="0">
                <a:solidFill>
                  <a:srgbClr val="1A6C43"/>
                </a:solidFill>
                <a:latin typeface="Times Bold" charset="0"/>
                <a:ea typeface="Times Bold" charset="0"/>
                <a:cs typeface="Times Bold" charset="0"/>
              </a:defRPr>
            </a:lvl1pPr>
          </a:lstStyle>
          <a:p>
            <a:r>
              <a:rPr lang="en-US" dirty="0" smtClean="0"/>
              <a:t>Click To Edit Title Copy </a:t>
            </a:r>
            <a:br>
              <a:rPr lang="en-US" dirty="0" smtClean="0"/>
            </a:br>
            <a:endParaRPr lang="en-US" dirty="0"/>
          </a:p>
        </p:txBody>
      </p:sp>
      <p:sp>
        <p:nvSpPr>
          <p:cNvPr id="11" name="Content Placeholder 2"/>
          <p:cNvSpPr>
            <a:spLocks noGrp="1"/>
          </p:cNvSpPr>
          <p:nvPr>
            <p:ph sz="half" idx="1" hasCustomPrompt="1"/>
          </p:nvPr>
        </p:nvSpPr>
        <p:spPr>
          <a:xfrm>
            <a:off x="838199" y="1672736"/>
            <a:ext cx="10515599" cy="3740728"/>
          </a:xfrm>
        </p:spPr>
        <p:txBody>
          <a:bodyPr/>
          <a:lstStyle>
            <a:lvl1pPr>
              <a:buClr>
                <a:srgbClr val="1A6C43"/>
              </a:buClr>
              <a:defRPr sz="2400" b="0" i="0" baseline="0">
                <a:latin typeface="Tahoma" charset="0"/>
                <a:ea typeface="Tahoma Normal" charset="0"/>
                <a:cs typeface="Tahoma Normal" charset="0"/>
              </a:defRPr>
            </a:lvl1pPr>
            <a:lvl2pPr>
              <a:buClr>
                <a:srgbClr val="1A6C43"/>
              </a:buClr>
              <a:defRPr b="0" i="0" baseline="0">
                <a:solidFill>
                  <a:schemeClr val="tx1">
                    <a:lumMod val="75000"/>
                    <a:lumOff val="25000"/>
                  </a:schemeClr>
                </a:solidFill>
                <a:latin typeface="Tahoma" charset="0"/>
                <a:ea typeface="Tahoma Normal" charset="0"/>
                <a:cs typeface="Tahoma Normal" charset="0"/>
              </a:defRPr>
            </a:lvl2pPr>
            <a:lvl3pPr>
              <a:buClr>
                <a:srgbClr val="1A6C43"/>
              </a:buClr>
              <a:defRPr b="0" i="0" baseline="0">
                <a:solidFill>
                  <a:schemeClr val="tx1">
                    <a:lumMod val="75000"/>
                    <a:lumOff val="25000"/>
                  </a:schemeClr>
                </a:solidFill>
                <a:latin typeface="Tahoma" charset="0"/>
                <a:ea typeface="Tahoma Normal" charset="0"/>
                <a:cs typeface="Tahoma Normal" charset="0"/>
              </a:defRPr>
            </a:lvl3pPr>
            <a:lvl4pPr>
              <a:buClr>
                <a:srgbClr val="1A6C43"/>
              </a:buClr>
              <a:defRPr b="0" i="0" baseline="0">
                <a:solidFill>
                  <a:schemeClr val="tx1">
                    <a:lumMod val="75000"/>
                    <a:lumOff val="25000"/>
                  </a:schemeClr>
                </a:solidFill>
                <a:latin typeface="Tahoma" charset="0"/>
                <a:ea typeface="Tahoma Normal" charset="0"/>
                <a:cs typeface="Tahoma Normal" charset="0"/>
              </a:defRPr>
            </a:lvl4pPr>
            <a:lvl5pPr>
              <a:buClr>
                <a:srgbClr val="1A6C43"/>
              </a:buClr>
              <a:defRPr b="0" i="0" baseline="0">
                <a:solidFill>
                  <a:schemeClr val="tx1">
                    <a:lumMod val="75000"/>
                    <a:lumOff val="25000"/>
                  </a:schemeClr>
                </a:solidFill>
                <a:latin typeface="Tahoma" charset="0"/>
                <a:ea typeface="Tahoma Normal" charset="0"/>
                <a:cs typeface="Tahoma Normal" charset="0"/>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13" name="Picture 12"/>
          <p:cNvPicPr>
            <a:picLocks noChangeAspect="1"/>
          </p:cNvPicPr>
          <p:nvPr userDrawn="1"/>
        </p:nvPicPr>
        <p:blipFill rotWithShape="1">
          <a:blip r:embed="rId4">
            <a:extLst>
              <a:ext uri="{28A0092B-C50C-407E-A947-70E740481C1C}">
                <a14:useLocalDpi xmlns:a14="http://schemas.microsoft.com/office/drawing/2010/main" val="0"/>
              </a:ext>
            </a:extLst>
          </a:blip>
          <a:srcRect t="96277"/>
          <a:stretch/>
        </p:blipFill>
        <p:spPr>
          <a:xfrm>
            <a:off x="0" y="-1"/>
            <a:ext cx="12192000" cy="344617"/>
          </a:xfrm>
          <a:prstGeom prst="rect">
            <a:avLst/>
          </a:prstGeom>
        </p:spPr>
      </p:pic>
      <p:sp>
        <p:nvSpPr>
          <p:cNvPr id="14" name="Slide Number Placeholder 5"/>
          <p:cNvSpPr>
            <a:spLocks noGrp="1"/>
          </p:cNvSpPr>
          <p:nvPr>
            <p:ph type="sldNum" sz="quarter" idx="12"/>
          </p:nvPr>
        </p:nvSpPr>
        <p:spPr>
          <a:xfrm>
            <a:off x="8610600" y="6356350"/>
            <a:ext cx="2743200" cy="365125"/>
          </a:xfrm>
        </p:spPr>
        <p:txBody>
          <a:bodyPr/>
          <a:lstStyle>
            <a:lvl1pPr>
              <a:defRPr sz="1000" b="1" i="0" baseline="0">
                <a:solidFill>
                  <a:srgbClr val="1A6C43"/>
                </a:solidFill>
                <a:latin typeface="Tahoma" charset="0"/>
                <a:ea typeface="Arial Narrow" charset="0"/>
                <a:cs typeface="Arial Narrow" charset="0"/>
              </a:defRPr>
            </a:lvl1pPr>
          </a:lstStyle>
          <a:p>
            <a:fld id="{90D39CAF-FD09-2C4F-AE06-B3DA80E232F6}" type="slidenum">
              <a:rPr lang="en-US" smtClean="0"/>
              <a:pPr/>
              <a:t>‹#›</a:t>
            </a:fld>
            <a:endParaRPr lang="en-US" dirty="0"/>
          </a:p>
        </p:txBody>
      </p:sp>
    </p:spTree>
    <p:extLst>
      <p:ext uri="{BB962C8B-B14F-4D97-AF65-F5344CB8AC3E}">
        <p14:creationId xmlns:p14="http://schemas.microsoft.com/office/powerpoint/2010/main" val="163838368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741583"/>
            <a:ext cx="12192000" cy="11641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38200" y="6165020"/>
            <a:ext cx="1806526" cy="459608"/>
          </a:xfrm>
          <a:prstGeom prst="rect">
            <a:avLst/>
          </a:prstGeom>
        </p:spPr>
      </p:pic>
      <p:sp>
        <p:nvSpPr>
          <p:cNvPr id="11" name="Content Placeholder 2"/>
          <p:cNvSpPr>
            <a:spLocks noGrp="1"/>
          </p:cNvSpPr>
          <p:nvPr>
            <p:ph sz="half" idx="1" hasCustomPrompt="1"/>
          </p:nvPr>
        </p:nvSpPr>
        <p:spPr>
          <a:xfrm>
            <a:off x="838199" y="1810146"/>
            <a:ext cx="4519613" cy="3740728"/>
          </a:xfrm>
        </p:spPr>
        <p:txBody>
          <a:bodyPr/>
          <a:lstStyle>
            <a:lvl1pPr>
              <a:buClr>
                <a:srgbClr val="1A6C43"/>
              </a:buClr>
              <a:defRPr sz="2400" b="0" i="0" baseline="0">
                <a:latin typeface="Tahoma Normal" charset="0"/>
                <a:ea typeface="Tahoma Normal" charset="0"/>
                <a:cs typeface="Tahoma Normal" charset="0"/>
              </a:defRPr>
            </a:lvl1pPr>
            <a:lvl2pPr>
              <a:buClr>
                <a:srgbClr val="1A6C43"/>
              </a:buClr>
              <a:defRPr b="0" i="0">
                <a:latin typeface="Tahoma Normal" charset="0"/>
                <a:ea typeface="Tahoma Normal" charset="0"/>
                <a:cs typeface="Tahoma Normal" charset="0"/>
              </a:defRPr>
            </a:lvl2pPr>
            <a:lvl3pPr>
              <a:buClr>
                <a:srgbClr val="1A6C43"/>
              </a:buClr>
              <a:defRPr b="0" i="0">
                <a:latin typeface="Tahoma Normal" charset="0"/>
                <a:ea typeface="Tahoma Normal" charset="0"/>
                <a:cs typeface="Tahoma Normal" charset="0"/>
              </a:defRPr>
            </a:lvl3pPr>
            <a:lvl4pPr>
              <a:buClr>
                <a:srgbClr val="1A6C43"/>
              </a:buClr>
              <a:defRPr b="0" i="0">
                <a:latin typeface="Tahoma Normal" charset="0"/>
                <a:ea typeface="Tahoma Normal" charset="0"/>
                <a:cs typeface="Tahoma Normal" charset="0"/>
              </a:defRPr>
            </a:lvl4pPr>
            <a:lvl5pPr>
              <a:buClr>
                <a:srgbClr val="1A6C43"/>
              </a:buClr>
              <a:defRPr b="0" i="0">
                <a:latin typeface="Tahoma Normal" charset="0"/>
                <a:ea typeface="Tahoma Normal" charset="0"/>
                <a:cs typeface="Tahoma Normal" charset="0"/>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Content Placeholder 2"/>
          <p:cNvSpPr>
            <a:spLocks noGrp="1"/>
          </p:cNvSpPr>
          <p:nvPr>
            <p:ph sz="half" idx="14" hasCustomPrompt="1"/>
          </p:nvPr>
        </p:nvSpPr>
        <p:spPr>
          <a:xfrm>
            <a:off x="6834185" y="1810146"/>
            <a:ext cx="4519613" cy="3740728"/>
          </a:xfrm>
        </p:spPr>
        <p:txBody>
          <a:bodyPr/>
          <a:lstStyle>
            <a:lvl1pPr>
              <a:buClr>
                <a:srgbClr val="1A6C43"/>
              </a:buClr>
              <a:defRPr sz="2400" b="0" i="0" baseline="0">
                <a:latin typeface="Tahoma Normal" charset="0"/>
                <a:ea typeface="Tahoma Normal" charset="0"/>
                <a:cs typeface="Tahoma Normal" charset="0"/>
              </a:defRPr>
            </a:lvl1pPr>
            <a:lvl2pPr>
              <a:buClr>
                <a:srgbClr val="1A6C43"/>
              </a:buClr>
              <a:defRPr b="0" i="0">
                <a:latin typeface="Tahoma Normal" charset="0"/>
                <a:ea typeface="Tahoma Normal" charset="0"/>
                <a:cs typeface="Tahoma Normal" charset="0"/>
              </a:defRPr>
            </a:lvl2pPr>
            <a:lvl3pPr>
              <a:buClr>
                <a:srgbClr val="1A6C43"/>
              </a:buClr>
              <a:defRPr b="0" i="0">
                <a:latin typeface="Tahoma Normal" charset="0"/>
                <a:ea typeface="Tahoma Normal" charset="0"/>
                <a:cs typeface="Tahoma Normal" charset="0"/>
              </a:defRPr>
            </a:lvl3pPr>
            <a:lvl4pPr>
              <a:buClr>
                <a:srgbClr val="1A6C43"/>
              </a:buClr>
              <a:defRPr b="0" i="0">
                <a:latin typeface="Tahoma Normal" charset="0"/>
                <a:ea typeface="Tahoma Normal" charset="0"/>
                <a:cs typeface="Tahoma Normal" charset="0"/>
              </a:defRPr>
            </a:lvl4pPr>
            <a:lvl5pPr>
              <a:buClr>
                <a:srgbClr val="1A6C43"/>
              </a:buClr>
              <a:defRPr b="0" i="0">
                <a:latin typeface="Tahoma Normal" charset="0"/>
                <a:ea typeface="Tahoma Normal" charset="0"/>
                <a:cs typeface="Tahoma Normal" charset="0"/>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4" name="Straight Connector 3"/>
          <p:cNvCxnSpPr/>
          <p:nvPr userDrawn="1"/>
        </p:nvCxnSpPr>
        <p:spPr>
          <a:xfrm>
            <a:off x="6095998" y="1810146"/>
            <a:ext cx="0" cy="3740728"/>
          </a:xfrm>
          <a:prstGeom prst="line">
            <a:avLst/>
          </a:prstGeom>
          <a:ln w="1270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 name="Title 1"/>
          <p:cNvSpPr>
            <a:spLocks noGrp="1"/>
          </p:cNvSpPr>
          <p:nvPr>
            <p:ph type="title" hasCustomPrompt="1"/>
          </p:nvPr>
        </p:nvSpPr>
        <p:spPr>
          <a:xfrm>
            <a:off x="838198" y="994808"/>
            <a:ext cx="10515600" cy="201193"/>
          </a:xfrm>
          <a:ln>
            <a:noFill/>
          </a:ln>
        </p:spPr>
        <p:txBody>
          <a:bodyPr/>
          <a:lstStyle>
            <a:lvl1pPr>
              <a:defRPr sz="3600" b="1" i="0">
                <a:solidFill>
                  <a:srgbClr val="1A6C43"/>
                </a:solidFill>
                <a:latin typeface="Times Bold" charset="0"/>
                <a:ea typeface="Times Bold" charset="0"/>
                <a:cs typeface="Times Bold" charset="0"/>
              </a:defRPr>
            </a:lvl1pPr>
          </a:lstStyle>
          <a:p>
            <a:r>
              <a:rPr lang="en-US" dirty="0" smtClean="0"/>
              <a:t>Click To Edit Title Copy </a:t>
            </a:r>
            <a:br>
              <a:rPr lang="en-US" dirty="0" smtClean="0"/>
            </a:br>
            <a:endParaRPr lang="en-US" dirty="0"/>
          </a:p>
        </p:txBody>
      </p:sp>
      <p:pic>
        <p:nvPicPr>
          <p:cNvPr id="12" name="Picture 11"/>
          <p:cNvPicPr>
            <a:picLocks noChangeAspect="1"/>
          </p:cNvPicPr>
          <p:nvPr userDrawn="1"/>
        </p:nvPicPr>
        <p:blipFill rotWithShape="1">
          <a:blip r:embed="rId4">
            <a:extLst>
              <a:ext uri="{28A0092B-C50C-407E-A947-70E740481C1C}">
                <a14:useLocalDpi xmlns:a14="http://schemas.microsoft.com/office/drawing/2010/main" val="0"/>
              </a:ext>
            </a:extLst>
          </a:blip>
          <a:srcRect t="96277"/>
          <a:stretch/>
        </p:blipFill>
        <p:spPr>
          <a:xfrm>
            <a:off x="0" y="-1"/>
            <a:ext cx="12192000" cy="344617"/>
          </a:xfrm>
          <a:prstGeom prst="rect">
            <a:avLst/>
          </a:prstGeom>
        </p:spPr>
      </p:pic>
      <p:sp>
        <p:nvSpPr>
          <p:cNvPr id="14" name="Slide Number Placeholder 5"/>
          <p:cNvSpPr>
            <a:spLocks noGrp="1"/>
          </p:cNvSpPr>
          <p:nvPr>
            <p:ph type="sldNum" sz="quarter" idx="12"/>
          </p:nvPr>
        </p:nvSpPr>
        <p:spPr>
          <a:xfrm>
            <a:off x="8610600" y="6356350"/>
            <a:ext cx="2743200" cy="365125"/>
          </a:xfrm>
        </p:spPr>
        <p:txBody>
          <a:bodyPr/>
          <a:lstStyle>
            <a:lvl1pPr>
              <a:defRPr sz="1000" b="1" i="0" baseline="0">
                <a:solidFill>
                  <a:srgbClr val="1A6C43"/>
                </a:solidFill>
                <a:latin typeface="Tahoma" charset="0"/>
                <a:ea typeface="Arial Narrow" charset="0"/>
                <a:cs typeface="Arial Narrow" charset="0"/>
              </a:defRPr>
            </a:lvl1pPr>
          </a:lstStyle>
          <a:p>
            <a:fld id="{90D39CAF-FD09-2C4F-AE06-B3DA80E232F6}" type="slidenum">
              <a:rPr lang="en-US" smtClean="0"/>
              <a:pPr/>
              <a:t>‹#›</a:t>
            </a:fld>
            <a:endParaRPr lang="en-US" dirty="0"/>
          </a:p>
        </p:txBody>
      </p:sp>
    </p:spTree>
    <p:extLst>
      <p:ext uri="{BB962C8B-B14F-4D97-AF65-F5344CB8AC3E}">
        <p14:creationId xmlns:p14="http://schemas.microsoft.com/office/powerpoint/2010/main" val="208057249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and Pictur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741583"/>
            <a:ext cx="12192000" cy="116417"/>
          </a:xfrm>
          <a:prstGeom prst="rect">
            <a:avLst/>
          </a:prstGeom>
        </p:spPr>
      </p:pic>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38200" y="6165020"/>
            <a:ext cx="1806526" cy="459608"/>
          </a:xfrm>
          <a:prstGeom prst="rect">
            <a:avLst/>
          </a:prstGeom>
        </p:spPr>
      </p:pic>
      <p:sp>
        <p:nvSpPr>
          <p:cNvPr id="11" name="Content Placeholder 2"/>
          <p:cNvSpPr>
            <a:spLocks noGrp="1"/>
          </p:cNvSpPr>
          <p:nvPr>
            <p:ph sz="half" idx="1" hasCustomPrompt="1"/>
          </p:nvPr>
        </p:nvSpPr>
        <p:spPr>
          <a:xfrm>
            <a:off x="838199" y="1712918"/>
            <a:ext cx="4519613" cy="3741286"/>
          </a:xfrm>
        </p:spPr>
        <p:txBody>
          <a:bodyPr/>
          <a:lstStyle>
            <a:lvl1pPr>
              <a:buClr>
                <a:srgbClr val="1A6C43"/>
              </a:buClr>
              <a:defRPr sz="2400" b="0" i="0" baseline="0">
                <a:latin typeface="Tahoma Normal" charset="0"/>
                <a:ea typeface="Tahoma Normal" charset="0"/>
                <a:cs typeface="Tahoma Normal" charset="0"/>
              </a:defRPr>
            </a:lvl1pPr>
            <a:lvl2pPr>
              <a:buClr>
                <a:srgbClr val="1A6C43"/>
              </a:buClr>
              <a:defRPr b="0" i="0">
                <a:latin typeface="Tahoma Normal" charset="0"/>
                <a:ea typeface="Tahoma Normal" charset="0"/>
                <a:cs typeface="Tahoma Normal" charset="0"/>
              </a:defRPr>
            </a:lvl2pPr>
            <a:lvl3pPr>
              <a:buClr>
                <a:srgbClr val="1A6C43"/>
              </a:buClr>
              <a:defRPr b="0" i="0">
                <a:latin typeface="Tahoma Normal" charset="0"/>
                <a:ea typeface="Tahoma Normal" charset="0"/>
                <a:cs typeface="Tahoma Normal" charset="0"/>
              </a:defRPr>
            </a:lvl3pPr>
            <a:lvl4pPr>
              <a:buClr>
                <a:srgbClr val="1A6C43"/>
              </a:buClr>
              <a:defRPr b="0" i="0">
                <a:latin typeface="Tahoma Normal" charset="0"/>
                <a:ea typeface="Tahoma Normal" charset="0"/>
                <a:cs typeface="Tahoma Normal" charset="0"/>
              </a:defRPr>
            </a:lvl4pPr>
            <a:lvl5pPr>
              <a:buClr>
                <a:srgbClr val="1A6C43"/>
              </a:buClr>
              <a:defRPr b="0" i="0">
                <a:latin typeface="Tahoma Normal" charset="0"/>
                <a:ea typeface="Tahoma Normal" charset="0"/>
                <a:cs typeface="Tahoma Normal" charset="0"/>
              </a:defRPr>
            </a:lvl5p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Title 1"/>
          <p:cNvSpPr>
            <a:spLocks noGrp="1"/>
          </p:cNvSpPr>
          <p:nvPr>
            <p:ph type="title" hasCustomPrompt="1"/>
          </p:nvPr>
        </p:nvSpPr>
        <p:spPr>
          <a:xfrm>
            <a:off x="838198" y="994808"/>
            <a:ext cx="10515600" cy="201193"/>
          </a:xfrm>
          <a:ln>
            <a:noFill/>
          </a:ln>
        </p:spPr>
        <p:txBody>
          <a:bodyPr/>
          <a:lstStyle>
            <a:lvl1pPr>
              <a:defRPr sz="3600" b="1" i="0">
                <a:solidFill>
                  <a:srgbClr val="1A6C43"/>
                </a:solidFill>
                <a:latin typeface="Times Bold" charset="0"/>
                <a:ea typeface="Times Bold" charset="0"/>
                <a:cs typeface="Times Bold" charset="0"/>
              </a:defRPr>
            </a:lvl1pPr>
          </a:lstStyle>
          <a:p>
            <a:r>
              <a:rPr lang="en-US" dirty="0" smtClean="0"/>
              <a:t>Click To Edit Title Copy </a:t>
            </a:r>
            <a:br>
              <a:rPr lang="en-US" dirty="0" smtClean="0"/>
            </a:br>
            <a:endParaRPr lang="en-US" dirty="0"/>
          </a:p>
        </p:txBody>
      </p:sp>
      <p:pic>
        <p:nvPicPr>
          <p:cNvPr id="14" name="Picture 13"/>
          <p:cNvPicPr>
            <a:picLocks noChangeAspect="1"/>
          </p:cNvPicPr>
          <p:nvPr userDrawn="1"/>
        </p:nvPicPr>
        <p:blipFill rotWithShape="1">
          <a:blip r:embed="rId4">
            <a:extLst>
              <a:ext uri="{28A0092B-C50C-407E-A947-70E740481C1C}">
                <a14:useLocalDpi xmlns:a14="http://schemas.microsoft.com/office/drawing/2010/main" val="0"/>
              </a:ext>
            </a:extLst>
          </a:blip>
          <a:srcRect t="96277"/>
          <a:stretch/>
        </p:blipFill>
        <p:spPr>
          <a:xfrm>
            <a:off x="0" y="-1"/>
            <a:ext cx="12192000" cy="344617"/>
          </a:xfrm>
          <a:prstGeom prst="rect">
            <a:avLst/>
          </a:prstGeom>
        </p:spPr>
      </p:pic>
      <p:sp>
        <p:nvSpPr>
          <p:cNvPr id="18" name="Picture Placeholder 3"/>
          <p:cNvSpPr>
            <a:spLocks noGrp="1"/>
          </p:cNvSpPr>
          <p:nvPr>
            <p:ph type="pic" sz="quarter" idx="16"/>
          </p:nvPr>
        </p:nvSpPr>
        <p:spPr>
          <a:xfrm>
            <a:off x="6101862" y="1712917"/>
            <a:ext cx="5251935" cy="3741286"/>
          </a:xfrm>
        </p:spPr>
        <p:txBody>
          <a:bodyPr/>
          <a:lstStyle/>
          <a:p>
            <a:r>
              <a:rPr lang="en-US" smtClean="0"/>
              <a:t>Click icon to add picture</a:t>
            </a:r>
            <a:endParaRPr lang="en-US" dirty="0"/>
          </a:p>
        </p:txBody>
      </p:sp>
      <p:sp>
        <p:nvSpPr>
          <p:cNvPr id="19" name="Slide Number Placeholder 5"/>
          <p:cNvSpPr>
            <a:spLocks noGrp="1"/>
          </p:cNvSpPr>
          <p:nvPr>
            <p:ph type="sldNum" sz="quarter" idx="12"/>
          </p:nvPr>
        </p:nvSpPr>
        <p:spPr>
          <a:xfrm>
            <a:off x="8610600" y="6356350"/>
            <a:ext cx="2743200" cy="365125"/>
          </a:xfrm>
        </p:spPr>
        <p:txBody>
          <a:bodyPr/>
          <a:lstStyle>
            <a:lvl1pPr>
              <a:defRPr sz="1000" b="1" i="0" baseline="0">
                <a:solidFill>
                  <a:srgbClr val="1A6C43"/>
                </a:solidFill>
                <a:latin typeface="Tahoma" charset="0"/>
                <a:ea typeface="Arial Narrow" charset="0"/>
                <a:cs typeface="Arial Narrow" charset="0"/>
              </a:defRPr>
            </a:lvl1pPr>
          </a:lstStyle>
          <a:p>
            <a:fld id="{90D39CAF-FD09-2C4F-AE06-B3DA80E232F6}" type="slidenum">
              <a:rPr lang="en-US" smtClean="0"/>
              <a:pPr/>
              <a:t>‹#›</a:t>
            </a:fld>
            <a:endParaRPr lang="en-US" dirty="0"/>
          </a:p>
        </p:txBody>
      </p:sp>
    </p:spTree>
    <p:extLst>
      <p:ext uri="{BB962C8B-B14F-4D97-AF65-F5344CB8AC3E}">
        <p14:creationId xmlns:p14="http://schemas.microsoft.com/office/powerpoint/2010/main" val="205403849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title copy</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Click to edit text.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baseline="0">
                <a:solidFill>
                  <a:schemeClr val="tx1">
                    <a:tint val="75000"/>
                  </a:schemeClr>
                </a:solidFill>
                <a:latin typeface="Tahoma" charset="0"/>
              </a:defRPr>
            </a:lvl1pPr>
          </a:lstStyle>
          <a:p>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baseline="0">
                <a:solidFill>
                  <a:schemeClr val="tx1">
                    <a:tint val="75000"/>
                  </a:schemeClr>
                </a:solidFill>
                <a:latin typeface="Tahoma" charset="0"/>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Tahoma Normal" charset="0"/>
              </a:defRPr>
            </a:lvl1pPr>
          </a:lstStyle>
          <a:p>
            <a:r>
              <a:rPr lang="en-US" dirty="0" smtClean="0"/>
              <a:t>1</a:t>
            </a:r>
            <a:endParaRPr lang="en-US" dirty="0"/>
          </a:p>
        </p:txBody>
      </p:sp>
    </p:spTree>
    <p:extLst>
      <p:ext uri="{BB962C8B-B14F-4D97-AF65-F5344CB8AC3E}">
        <p14:creationId xmlns:p14="http://schemas.microsoft.com/office/powerpoint/2010/main" val="621717612"/>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71" r:id="rId4"/>
    <p:sldLayoutId id="2147483670" r:id="rId5"/>
    <p:sldLayoutId id="2147483664" r:id="rId6"/>
    <p:sldLayoutId id="2147483650" r:id="rId7"/>
    <p:sldLayoutId id="2147483661" r:id="rId8"/>
    <p:sldLayoutId id="2147483665" r:id="rId9"/>
    <p:sldLayoutId id="2147483667" r:id="rId10"/>
    <p:sldLayoutId id="2147483651" r:id="rId11"/>
    <p:sldLayoutId id="2147483668" r:id="rId12"/>
    <p:sldLayoutId id="2147483672" r:id="rId13"/>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3600" b="1" i="0" kern="1200" baseline="0">
          <a:solidFill>
            <a:srgbClr val="047644"/>
          </a:solidFill>
          <a:latin typeface="Times Roman" charset="0"/>
          <a:ea typeface="+mj-ea"/>
          <a:cs typeface="+mj-cs"/>
        </a:defRPr>
      </a:lvl1pPr>
    </p:titleStyle>
    <p:bodyStyle>
      <a:lvl1pPr marL="0" indent="0" algn="l" defTabSz="914400" rtl="0" eaLnBrk="1" latinLnBrk="0" hangingPunct="1">
        <a:lnSpc>
          <a:spcPct val="150000"/>
        </a:lnSpc>
        <a:spcBef>
          <a:spcPts val="1000"/>
        </a:spcBef>
        <a:spcAft>
          <a:spcPts val="400"/>
        </a:spcAft>
        <a:buFontTx/>
        <a:buNone/>
        <a:defRPr sz="2400" b="0" i="0" kern="1200" baseline="0">
          <a:solidFill>
            <a:schemeClr val="tx1">
              <a:lumMod val="75000"/>
              <a:lumOff val="25000"/>
            </a:schemeClr>
          </a:solidFill>
          <a:latin typeface="Tahoma" charset="0"/>
          <a:ea typeface="+mn-ea"/>
          <a:cs typeface="+mn-cs"/>
        </a:defRPr>
      </a:lvl1pPr>
      <a:lvl2pPr marL="685800" indent="-228600" algn="l" defTabSz="914400" rtl="0" eaLnBrk="1" latinLnBrk="0" hangingPunct="1">
        <a:lnSpc>
          <a:spcPct val="90000"/>
        </a:lnSpc>
        <a:spcBef>
          <a:spcPts val="500"/>
        </a:spcBef>
        <a:spcAft>
          <a:spcPts val="400"/>
        </a:spcAft>
        <a:buFont typeface="Arial"/>
        <a:buChar char="•"/>
        <a:defRPr sz="1800" b="0" i="0" kern="1200" baseline="0">
          <a:solidFill>
            <a:schemeClr val="tx1">
              <a:lumMod val="75000"/>
              <a:lumOff val="25000"/>
            </a:schemeClr>
          </a:solidFill>
          <a:latin typeface="Tahoma" charset="0"/>
          <a:ea typeface="+mn-ea"/>
          <a:cs typeface="+mn-cs"/>
        </a:defRPr>
      </a:lvl2pPr>
      <a:lvl3pPr marL="1143000" indent="-228600" algn="l" defTabSz="914400" rtl="0" eaLnBrk="1" latinLnBrk="0" hangingPunct="1">
        <a:lnSpc>
          <a:spcPct val="150000"/>
        </a:lnSpc>
        <a:spcBef>
          <a:spcPts val="500"/>
        </a:spcBef>
        <a:spcAft>
          <a:spcPts val="200"/>
        </a:spcAft>
        <a:buFont typeface="Arial"/>
        <a:buChar char="•"/>
        <a:defRPr sz="1600" b="0" i="0" kern="1200" baseline="0">
          <a:solidFill>
            <a:schemeClr val="tx1">
              <a:lumMod val="75000"/>
              <a:lumOff val="25000"/>
            </a:schemeClr>
          </a:solidFill>
          <a:latin typeface="Tahoma" charset="0"/>
          <a:ea typeface="+mn-ea"/>
          <a:cs typeface="+mn-cs"/>
        </a:defRPr>
      </a:lvl3pPr>
      <a:lvl4pPr marL="1600200" indent="-228600" algn="l" defTabSz="914400" rtl="0" eaLnBrk="1" latinLnBrk="0" hangingPunct="1">
        <a:lnSpc>
          <a:spcPct val="150000"/>
        </a:lnSpc>
        <a:spcBef>
          <a:spcPts val="500"/>
        </a:spcBef>
        <a:spcAft>
          <a:spcPts val="200"/>
        </a:spcAft>
        <a:buFont typeface="Arial"/>
        <a:buChar char="•"/>
        <a:defRPr sz="1400" b="0" i="0" kern="1200" baseline="0">
          <a:solidFill>
            <a:schemeClr val="tx1">
              <a:lumMod val="75000"/>
              <a:lumOff val="25000"/>
            </a:schemeClr>
          </a:solidFill>
          <a:latin typeface="Tahoma" charset="0"/>
          <a:ea typeface="+mn-ea"/>
          <a:cs typeface="+mn-cs"/>
        </a:defRPr>
      </a:lvl4pPr>
      <a:lvl5pPr marL="2057400" indent="-228600" algn="l" defTabSz="914400" rtl="0" eaLnBrk="1" latinLnBrk="0" hangingPunct="1">
        <a:lnSpc>
          <a:spcPct val="150000"/>
        </a:lnSpc>
        <a:spcBef>
          <a:spcPts val="500"/>
        </a:spcBef>
        <a:spcAft>
          <a:spcPts val="200"/>
        </a:spcAft>
        <a:buFont typeface="Arial"/>
        <a:buChar char="•"/>
        <a:defRPr sz="1200" b="0" i="0" kern="1200" baseline="0">
          <a:solidFill>
            <a:schemeClr val="tx1">
              <a:lumMod val="75000"/>
              <a:lumOff val="25000"/>
            </a:schemeClr>
          </a:solidFill>
          <a:latin typeface="Tahoma"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Aim 1 Overview and Plan</a:t>
            </a:r>
            <a:endParaRPr lang="en-US" dirty="0"/>
          </a:p>
        </p:txBody>
      </p:sp>
      <p:sp>
        <p:nvSpPr>
          <p:cNvPr id="3" name="Slide Number Placeholder 2"/>
          <p:cNvSpPr>
            <a:spLocks noGrp="1"/>
          </p:cNvSpPr>
          <p:nvPr>
            <p:ph type="sldNum" sz="quarter" idx="12"/>
          </p:nvPr>
        </p:nvSpPr>
        <p:spPr/>
        <p:txBody>
          <a:bodyPr/>
          <a:lstStyle/>
          <a:p>
            <a:fld id="{90D39CAF-FD09-2C4F-AE06-B3DA80E232F6}" type="slidenum">
              <a:rPr lang="en-US" smtClean="0"/>
              <a:pPr/>
              <a:t>1</a:t>
            </a:fld>
            <a:endParaRPr lang="en-US" dirty="0"/>
          </a:p>
        </p:txBody>
      </p:sp>
      <p:sp>
        <p:nvSpPr>
          <p:cNvPr id="4" name="Text Placeholder 3"/>
          <p:cNvSpPr>
            <a:spLocks noGrp="1"/>
          </p:cNvSpPr>
          <p:nvPr>
            <p:ph type="body" sz="quarter" idx="14"/>
          </p:nvPr>
        </p:nvSpPr>
        <p:spPr/>
        <p:txBody>
          <a:bodyPr/>
          <a:lstStyle/>
          <a:p>
            <a:endParaRPr lang="en-US"/>
          </a:p>
        </p:txBody>
      </p:sp>
    </p:spTree>
    <p:extLst>
      <p:ext uri="{BB962C8B-B14F-4D97-AF65-F5344CB8AC3E}">
        <p14:creationId xmlns:p14="http://schemas.microsoft.com/office/powerpoint/2010/main" val="18546012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Feedback</a:t>
            </a:r>
            <a:endParaRPr lang="en-US" dirty="0"/>
          </a:p>
        </p:txBody>
      </p:sp>
      <p:sp>
        <p:nvSpPr>
          <p:cNvPr id="3" name="Content Placeholder 2"/>
          <p:cNvSpPr>
            <a:spLocks noGrp="1"/>
          </p:cNvSpPr>
          <p:nvPr>
            <p:ph idx="1"/>
          </p:nvPr>
        </p:nvSpPr>
        <p:spPr/>
        <p:txBody>
          <a:bodyPr/>
          <a:lstStyle/>
          <a:p>
            <a:pPr marL="342900" indent="-342900">
              <a:buFont typeface="Arial" panose="020B0604020202020204" pitchFamily="34" charset="0"/>
              <a:buChar char="•"/>
            </a:pPr>
            <a:r>
              <a:rPr lang="en-US" dirty="0" smtClean="0"/>
              <a:t>We plan to pre-populate lists with orgs included in 2014 and 2015 studies, are there any others we should include?</a:t>
            </a:r>
            <a:endParaRPr lang="en-US" dirty="0"/>
          </a:p>
        </p:txBody>
      </p:sp>
      <p:sp>
        <p:nvSpPr>
          <p:cNvPr id="4" name="Slide Number Placeholder 3"/>
          <p:cNvSpPr>
            <a:spLocks noGrp="1"/>
          </p:cNvSpPr>
          <p:nvPr>
            <p:ph type="sldNum" sz="quarter" idx="12"/>
          </p:nvPr>
        </p:nvSpPr>
        <p:spPr/>
        <p:txBody>
          <a:bodyPr/>
          <a:lstStyle/>
          <a:p>
            <a:fld id="{FA6F4FA9-C949-4D1B-9200-19252CF11651}" type="slidenum">
              <a:rPr lang="en-US" smtClean="0"/>
              <a:t>10</a:t>
            </a:fld>
            <a:endParaRPr lang="en-US"/>
          </a:p>
        </p:txBody>
      </p:sp>
    </p:spTree>
    <p:extLst>
      <p:ext uri="{BB962C8B-B14F-4D97-AF65-F5344CB8AC3E}">
        <p14:creationId xmlns:p14="http://schemas.microsoft.com/office/powerpoint/2010/main" val="18914098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2 Surveys Sent to ALL Listed Orgs in Each HSA</a:t>
            </a:r>
            <a:endParaRPr lang="en-US" dirty="0"/>
          </a:p>
        </p:txBody>
      </p:sp>
      <p:pic>
        <p:nvPicPr>
          <p:cNvPr id="4" name="Content Placeholder 3"/>
          <p:cNvPicPr>
            <a:picLocks noGrp="1" noChangeAspect="1"/>
          </p:cNvPicPr>
          <p:nvPr>
            <p:ph idx="1"/>
          </p:nvPr>
        </p:nvPicPr>
        <p:blipFill>
          <a:blip r:embed="rId2"/>
          <a:stretch>
            <a:fillRect/>
          </a:stretch>
        </p:blipFill>
        <p:spPr>
          <a:xfrm>
            <a:off x="2107575" y="2096331"/>
            <a:ext cx="7976849" cy="4149130"/>
          </a:xfrm>
          <a:prstGeom prst="rect">
            <a:avLst/>
          </a:prstGeom>
        </p:spPr>
      </p:pic>
    </p:spTree>
    <p:extLst>
      <p:ext uri="{BB962C8B-B14F-4D97-AF65-F5344CB8AC3E}">
        <p14:creationId xmlns:p14="http://schemas.microsoft.com/office/powerpoint/2010/main" val="86359419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Possible Open Ended Qs (based on 2014 survey)</a:t>
            </a:r>
            <a:endParaRPr lang="en-US" dirty="0"/>
          </a:p>
        </p:txBody>
      </p:sp>
      <p:sp>
        <p:nvSpPr>
          <p:cNvPr id="3" name="Content Placeholder 2"/>
          <p:cNvSpPr>
            <a:spLocks noGrp="1"/>
          </p:cNvSpPr>
          <p:nvPr>
            <p:ph idx="1"/>
          </p:nvPr>
        </p:nvSpPr>
        <p:spPr/>
        <p:txBody>
          <a:bodyPr>
            <a:normAutofit fontScale="70000" lnSpcReduction="20000"/>
          </a:bodyPr>
          <a:lstStyle/>
          <a:p>
            <a:pPr marL="342900" indent="-342900">
              <a:buFont typeface="Arial" panose="020B0604020202020204" pitchFamily="34" charset="0"/>
              <a:buChar char="•"/>
            </a:pPr>
            <a:r>
              <a:rPr lang="en-US" dirty="0"/>
              <a:t>Please think about an instance where new or enhanced relationships between organizations (your organization and other health, social or economic services providers) have improved the health and well-being of people in your community. </a:t>
            </a:r>
            <a:r>
              <a:rPr lang="en-US" b="1" dirty="0"/>
              <a:t>In a brief paragraph, please share the story of how your organizations worked together and what you achieved. </a:t>
            </a:r>
            <a:r>
              <a:rPr lang="en-US" dirty="0"/>
              <a:t>(Do not give names or other identifying details). Note that responses to this question will be shared only if they are free of protected health information and any other personally identifying details. </a:t>
            </a:r>
            <a:endParaRPr lang="en-US" dirty="0" smtClean="0"/>
          </a:p>
          <a:p>
            <a:pPr marL="342900" indent="-342900">
              <a:buFont typeface="Arial" panose="020B0604020202020204" pitchFamily="34" charset="0"/>
              <a:buChar char="•"/>
            </a:pPr>
            <a:r>
              <a:rPr lang="en-US" dirty="0"/>
              <a:t>If you have any additional thoughts about the Vermont Blueprint for Health, organizational collaboration, or working to improve individual and population health in your community, please share them here</a:t>
            </a:r>
            <a:r>
              <a:rPr lang="en-US" dirty="0" smtClean="0"/>
              <a:t>:</a:t>
            </a:r>
          </a:p>
          <a:p>
            <a:pPr marL="342900" indent="-342900">
              <a:buFont typeface="Arial" panose="020B0604020202020204" pitchFamily="34" charset="0"/>
              <a:buChar char="•"/>
            </a:pPr>
            <a:r>
              <a:rPr lang="en-US" b="1" dirty="0" smtClean="0"/>
              <a:t>What else would you like to know?</a:t>
            </a:r>
            <a:r>
              <a:rPr lang="en-US" b="1" dirty="0"/>
              <a:t/>
            </a:r>
            <a:br>
              <a:rPr lang="en-US" b="1" dirty="0"/>
            </a:br>
            <a:endParaRPr lang="en-US" b="1" dirty="0"/>
          </a:p>
        </p:txBody>
      </p:sp>
      <p:sp>
        <p:nvSpPr>
          <p:cNvPr id="4" name="Slide Number Placeholder 3"/>
          <p:cNvSpPr>
            <a:spLocks noGrp="1"/>
          </p:cNvSpPr>
          <p:nvPr>
            <p:ph type="sldNum" sz="quarter" idx="12"/>
          </p:nvPr>
        </p:nvSpPr>
        <p:spPr/>
        <p:txBody>
          <a:bodyPr/>
          <a:lstStyle/>
          <a:p>
            <a:fld id="{FA6F4FA9-C949-4D1B-9200-19252CF11651}" type="slidenum">
              <a:rPr lang="en-US" smtClean="0"/>
              <a:t>12</a:t>
            </a:fld>
            <a:endParaRPr lang="en-US"/>
          </a:p>
        </p:txBody>
      </p:sp>
    </p:spTree>
    <p:extLst>
      <p:ext uri="{BB962C8B-B14F-4D97-AF65-F5344CB8AC3E}">
        <p14:creationId xmlns:p14="http://schemas.microsoft.com/office/powerpoint/2010/main" val="287577727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Network – Barre Full</a:t>
            </a:r>
            <a:endParaRPr lang="en-US" dirty="0"/>
          </a:p>
        </p:txBody>
      </p:sp>
      <p:pic>
        <p:nvPicPr>
          <p:cNvPr id="4" name="Content Placeholder 3"/>
          <p:cNvPicPr>
            <a:picLocks noGrp="1" noChangeAspect="1"/>
          </p:cNvPicPr>
          <p:nvPr>
            <p:ph idx="1"/>
          </p:nvPr>
        </p:nvPicPr>
        <p:blipFill>
          <a:blip r:embed="rId2"/>
          <a:stretch>
            <a:fillRect/>
          </a:stretch>
        </p:blipFill>
        <p:spPr>
          <a:xfrm>
            <a:off x="2302524" y="2131363"/>
            <a:ext cx="6466902" cy="4416960"/>
          </a:xfrm>
          <a:prstGeom prst="rect">
            <a:avLst/>
          </a:prstGeom>
        </p:spPr>
      </p:pic>
    </p:spTree>
    <p:extLst>
      <p:ext uri="{BB962C8B-B14F-4D97-AF65-F5344CB8AC3E}">
        <p14:creationId xmlns:p14="http://schemas.microsoft.com/office/powerpoint/2010/main" val="36818191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Documents reviewed for accountability system</a:t>
            </a:r>
            <a:endParaRPr lang="en-US" dirty="0"/>
          </a:p>
        </p:txBody>
      </p:sp>
      <p:sp>
        <p:nvSpPr>
          <p:cNvPr id="3" name="Content Placeholder 2"/>
          <p:cNvSpPr>
            <a:spLocks noGrp="1"/>
          </p:cNvSpPr>
          <p:nvPr>
            <p:ph idx="1"/>
          </p:nvPr>
        </p:nvSpPr>
        <p:spPr/>
        <p:txBody>
          <a:bodyPr>
            <a:normAutofit fontScale="55000" lnSpcReduction="20000"/>
          </a:bodyPr>
          <a:lstStyle/>
          <a:p>
            <a:pPr marL="342900" indent="-342900">
              <a:buFont typeface="Arial" panose="020B0604020202020204" pitchFamily="34" charset="0"/>
              <a:buChar char="•"/>
            </a:pPr>
            <a:r>
              <a:rPr lang="en-US" dirty="0" smtClean="0"/>
              <a:t>All Payer Model ACO Agreement</a:t>
            </a:r>
          </a:p>
          <a:p>
            <a:pPr marL="342900" indent="-342900">
              <a:buFont typeface="Arial" panose="020B0604020202020204" pitchFamily="34" charset="0"/>
              <a:buChar char="•"/>
            </a:pPr>
            <a:r>
              <a:rPr lang="en-US" dirty="0" smtClean="0"/>
              <a:t>All Payer Model Implementation Improvement Plan</a:t>
            </a:r>
          </a:p>
          <a:p>
            <a:pPr marL="342900" indent="-342900">
              <a:buFont typeface="Arial" panose="020B0604020202020204" pitchFamily="34" charset="0"/>
              <a:buChar char="•"/>
            </a:pPr>
            <a:r>
              <a:rPr lang="en-US" dirty="0" smtClean="0"/>
              <a:t>Act 48: An act relating to a universal unified Health system (2011/2012)</a:t>
            </a:r>
            <a:endParaRPr lang="en-US" dirty="0"/>
          </a:p>
          <a:p>
            <a:pPr marL="342900" indent="-342900">
              <a:buFont typeface="Arial" panose="020B0604020202020204" pitchFamily="34" charset="0"/>
              <a:buChar char="•"/>
            </a:pPr>
            <a:r>
              <a:rPr lang="en-US" dirty="0" smtClean="0"/>
              <a:t>Act 79</a:t>
            </a:r>
            <a:r>
              <a:rPr lang="en-US" dirty="0"/>
              <a:t>: An act relating to reforming Vermont’s mental health </a:t>
            </a:r>
            <a:r>
              <a:rPr lang="en-US" dirty="0" smtClean="0"/>
              <a:t>system (2011/2012)</a:t>
            </a:r>
          </a:p>
          <a:p>
            <a:pPr marL="342900" indent="-342900">
              <a:buFont typeface="Arial" panose="020B0604020202020204" pitchFamily="34" charset="0"/>
              <a:buChar char="•"/>
            </a:pPr>
            <a:r>
              <a:rPr lang="en-US" dirty="0" smtClean="0"/>
              <a:t>Act 171: An act relating to health care reform implementation (2011/2012)</a:t>
            </a:r>
          </a:p>
          <a:p>
            <a:pPr marL="342900" indent="-342900">
              <a:buFont typeface="Arial" panose="020B0604020202020204" pitchFamily="34" charset="0"/>
              <a:buChar char="•"/>
            </a:pPr>
            <a:r>
              <a:rPr lang="en-US" dirty="0" smtClean="0"/>
              <a:t>Act 54: An act relating to Health Care Financing (2013/2014)</a:t>
            </a:r>
          </a:p>
          <a:p>
            <a:pPr marL="342900" indent="-342900">
              <a:buFont typeface="Arial" panose="020B0604020202020204" pitchFamily="34" charset="0"/>
              <a:buChar char="•"/>
            </a:pPr>
            <a:r>
              <a:rPr lang="en-US" dirty="0" smtClean="0"/>
              <a:t>Act 79: An act relating to health </a:t>
            </a:r>
            <a:r>
              <a:rPr lang="en-US" dirty="0"/>
              <a:t>insurance, Medicaid, the Vermont Health Benefit Exchange, and the Green Mountain Care </a:t>
            </a:r>
            <a:r>
              <a:rPr lang="en-US" dirty="0" smtClean="0"/>
              <a:t>Board (2013/2014)</a:t>
            </a:r>
          </a:p>
          <a:p>
            <a:pPr marL="342900" indent="-342900">
              <a:buFont typeface="Arial" panose="020B0604020202020204" pitchFamily="34" charset="0"/>
              <a:buChar char="•"/>
            </a:pPr>
            <a:r>
              <a:rPr lang="en-US" dirty="0" smtClean="0"/>
              <a:t>Act 54: An act relating to health care (2015/2016)</a:t>
            </a:r>
          </a:p>
          <a:p>
            <a:pPr marL="342900" indent="-342900">
              <a:buFont typeface="Arial" panose="020B0604020202020204" pitchFamily="34" charset="0"/>
              <a:buChar char="•"/>
            </a:pPr>
            <a:r>
              <a:rPr lang="en-US" dirty="0"/>
              <a:t>Act </a:t>
            </a:r>
            <a:r>
              <a:rPr lang="en-US" dirty="0" smtClean="0"/>
              <a:t>112: </a:t>
            </a:r>
            <a:r>
              <a:rPr lang="en-US" dirty="0"/>
              <a:t>An act relating to health care (2015/2016</a:t>
            </a:r>
            <a:r>
              <a:rPr lang="en-US" dirty="0" smtClean="0"/>
              <a:t>)</a:t>
            </a:r>
            <a:endParaRPr lang="en-US" dirty="0"/>
          </a:p>
          <a:p>
            <a:endParaRPr lang="en-US" dirty="0"/>
          </a:p>
        </p:txBody>
      </p:sp>
      <p:sp>
        <p:nvSpPr>
          <p:cNvPr id="4" name="Slide Number Placeholder 3"/>
          <p:cNvSpPr>
            <a:spLocks noGrp="1"/>
          </p:cNvSpPr>
          <p:nvPr>
            <p:ph type="sldNum" sz="quarter" idx="12"/>
          </p:nvPr>
        </p:nvSpPr>
        <p:spPr/>
        <p:txBody>
          <a:bodyPr/>
          <a:lstStyle/>
          <a:p>
            <a:fld id="{FA6F4FA9-C949-4D1B-9200-19252CF11651}" type="slidenum">
              <a:rPr lang="en-US" smtClean="0"/>
              <a:t>14</a:t>
            </a:fld>
            <a:endParaRPr lang="en-US"/>
          </a:p>
        </p:txBody>
      </p:sp>
    </p:spTree>
    <p:extLst>
      <p:ext uri="{BB962C8B-B14F-4D97-AF65-F5344CB8AC3E}">
        <p14:creationId xmlns:p14="http://schemas.microsoft.com/office/powerpoint/2010/main" val="3826657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Documents reviewed for accountability system (cont.)</a:t>
            </a:r>
            <a:endParaRPr lang="en-US" dirty="0"/>
          </a:p>
        </p:txBody>
      </p:sp>
      <p:sp>
        <p:nvSpPr>
          <p:cNvPr id="3" name="Content Placeholder 2"/>
          <p:cNvSpPr>
            <a:spLocks noGrp="1"/>
          </p:cNvSpPr>
          <p:nvPr>
            <p:ph idx="1"/>
          </p:nvPr>
        </p:nvSpPr>
        <p:spPr/>
        <p:txBody>
          <a:bodyPr>
            <a:normAutofit fontScale="70000" lnSpcReduction="20000"/>
          </a:bodyPr>
          <a:lstStyle/>
          <a:p>
            <a:pPr marL="342900" indent="-342900">
              <a:buFont typeface="Arial" panose="020B0604020202020204" pitchFamily="34" charset="0"/>
              <a:buChar char="•"/>
            </a:pPr>
            <a:r>
              <a:rPr lang="en-US" dirty="0" smtClean="0"/>
              <a:t>Act 152: An act relating to </a:t>
            </a:r>
            <a:r>
              <a:rPr lang="en-US" dirty="0"/>
              <a:t>regulation of hospitals, health insurers, and managed care </a:t>
            </a:r>
            <a:r>
              <a:rPr lang="en-US" dirty="0" smtClean="0"/>
              <a:t>organizations (2015/2016)</a:t>
            </a:r>
          </a:p>
          <a:p>
            <a:pPr marL="342900" indent="-342900">
              <a:buFont typeface="Arial" panose="020B0604020202020204" pitchFamily="34" charset="0"/>
              <a:buChar char="•"/>
            </a:pPr>
            <a:r>
              <a:rPr lang="en-US" dirty="0" smtClean="0"/>
              <a:t>Act 116: An act relating to health care </a:t>
            </a:r>
            <a:r>
              <a:rPr lang="en-US" dirty="0"/>
              <a:t>providers participating in Vermont’s Medicaid </a:t>
            </a:r>
            <a:r>
              <a:rPr lang="en-US" dirty="0" smtClean="0"/>
              <a:t>program (2017/2018)</a:t>
            </a:r>
          </a:p>
          <a:p>
            <a:pPr marL="342900" indent="-342900">
              <a:buFont typeface="Arial" panose="020B0604020202020204" pitchFamily="34" charset="0"/>
              <a:buChar char="•"/>
            </a:pPr>
            <a:r>
              <a:rPr lang="en-US" dirty="0" smtClean="0"/>
              <a:t>Act 167: </a:t>
            </a:r>
            <a:r>
              <a:rPr lang="en-US" dirty="0"/>
              <a:t>An act relating to the health care regulatory duties of the Green Mountain Care </a:t>
            </a:r>
            <a:r>
              <a:rPr lang="en-US" dirty="0" smtClean="0"/>
              <a:t>Board (2017/2018)</a:t>
            </a:r>
          </a:p>
          <a:p>
            <a:pPr marL="342900" indent="-342900">
              <a:buFont typeface="Arial" panose="020B0604020202020204" pitchFamily="34" charset="0"/>
              <a:buChar char="•"/>
            </a:pPr>
            <a:r>
              <a:rPr lang="en-US" dirty="0" smtClean="0"/>
              <a:t>Act 210: </a:t>
            </a:r>
            <a:r>
              <a:rPr lang="en-US" dirty="0"/>
              <a:t>An act relating to miscellaneous changes to the Medicaid program and the Department of Vermont Health </a:t>
            </a:r>
            <a:r>
              <a:rPr lang="en-US" dirty="0" smtClean="0"/>
              <a:t>Access (2017/2018)</a:t>
            </a:r>
          </a:p>
          <a:p>
            <a:pPr marL="342900" indent="-342900">
              <a:buFont typeface="Arial" panose="020B0604020202020204" pitchFamily="34" charset="0"/>
              <a:buChar char="•"/>
            </a:pPr>
            <a:r>
              <a:rPr lang="en-US" dirty="0" smtClean="0"/>
              <a:t>GMCB annual reports to CMS</a:t>
            </a:r>
          </a:p>
          <a:p>
            <a:pPr marL="342900" indent="-342900">
              <a:buFont typeface="Arial" panose="020B0604020202020204" pitchFamily="34" charset="0"/>
              <a:buChar char="•"/>
            </a:pPr>
            <a:r>
              <a:rPr lang="en-US" b="1" dirty="0" smtClean="0"/>
              <a:t>We would like to better understand the OneCare/Provider agreements</a:t>
            </a:r>
            <a:endParaRPr lang="en-US" b="1" dirty="0"/>
          </a:p>
        </p:txBody>
      </p:sp>
      <p:sp>
        <p:nvSpPr>
          <p:cNvPr id="4" name="Slide Number Placeholder 3"/>
          <p:cNvSpPr>
            <a:spLocks noGrp="1"/>
          </p:cNvSpPr>
          <p:nvPr>
            <p:ph type="sldNum" sz="quarter" idx="12"/>
          </p:nvPr>
        </p:nvSpPr>
        <p:spPr/>
        <p:txBody>
          <a:bodyPr/>
          <a:lstStyle/>
          <a:p>
            <a:fld id="{FA6F4FA9-C949-4D1B-9200-19252CF11651}" type="slidenum">
              <a:rPr lang="en-US" smtClean="0"/>
              <a:t>15</a:t>
            </a:fld>
            <a:endParaRPr lang="en-US"/>
          </a:p>
        </p:txBody>
      </p:sp>
    </p:spTree>
    <p:extLst>
      <p:ext uri="{BB962C8B-B14F-4D97-AF65-F5344CB8AC3E}">
        <p14:creationId xmlns:p14="http://schemas.microsoft.com/office/powerpoint/2010/main" val="334236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Organizations Included – What Are We Missing?</a:t>
            </a:r>
            <a:endParaRPr lang="en-US" dirty="0"/>
          </a:p>
        </p:txBody>
      </p:sp>
      <p:sp>
        <p:nvSpPr>
          <p:cNvPr id="3" name="Content Placeholder 2"/>
          <p:cNvSpPr>
            <a:spLocks noGrp="1"/>
          </p:cNvSpPr>
          <p:nvPr>
            <p:ph idx="1"/>
          </p:nvPr>
        </p:nvSpPr>
        <p:spPr>
          <a:xfrm>
            <a:off x="838200" y="1825625"/>
            <a:ext cx="4038600" cy="4351338"/>
          </a:xfrm>
        </p:spPr>
        <p:txBody>
          <a:bodyPr>
            <a:normAutofit/>
          </a:bodyPr>
          <a:lstStyle/>
          <a:p>
            <a:pPr marL="342900" indent="-342900">
              <a:buFont typeface="Arial" panose="020B0604020202020204" pitchFamily="34" charset="0"/>
              <a:buChar char="•"/>
            </a:pPr>
            <a:r>
              <a:rPr lang="en-US" dirty="0" smtClean="0"/>
              <a:t>GMCB</a:t>
            </a:r>
          </a:p>
          <a:p>
            <a:pPr marL="342900" indent="-342900">
              <a:buFont typeface="Arial" panose="020B0604020202020204" pitchFamily="34" charset="0"/>
              <a:buChar char="•"/>
            </a:pPr>
            <a:r>
              <a:rPr lang="en-US" dirty="0" smtClean="0"/>
              <a:t>AHS (and departments)</a:t>
            </a:r>
          </a:p>
          <a:p>
            <a:pPr marL="342900" indent="-342900">
              <a:buFont typeface="Arial" panose="020B0604020202020204" pitchFamily="34" charset="0"/>
              <a:buChar char="•"/>
            </a:pPr>
            <a:r>
              <a:rPr lang="en-US" dirty="0" smtClean="0"/>
              <a:t>Blueprint</a:t>
            </a:r>
          </a:p>
          <a:p>
            <a:pPr marL="342900" indent="-342900">
              <a:buFont typeface="Arial" panose="020B0604020202020204" pitchFamily="34" charset="0"/>
              <a:buChar char="•"/>
            </a:pPr>
            <a:r>
              <a:rPr lang="en-US" dirty="0" smtClean="0"/>
              <a:t>CHTs</a:t>
            </a:r>
          </a:p>
          <a:p>
            <a:pPr marL="342900" indent="-342900">
              <a:buFont typeface="Arial" panose="020B0604020202020204" pitchFamily="34" charset="0"/>
              <a:buChar char="•"/>
            </a:pPr>
            <a:r>
              <a:rPr lang="en-US" dirty="0"/>
              <a:t>OneCare</a:t>
            </a:r>
            <a:endParaRPr lang="en-US" dirty="0" smtClean="0"/>
          </a:p>
        </p:txBody>
      </p:sp>
      <p:sp>
        <p:nvSpPr>
          <p:cNvPr id="4" name="Slide Number Placeholder 3"/>
          <p:cNvSpPr>
            <a:spLocks noGrp="1"/>
          </p:cNvSpPr>
          <p:nvPr>
            <p:ph type="sldNum" sz="quarter" idx="12"/>
          </p:nvPr>
        </p:nvSpPr>
        <p:spPr/>
        <p:txBody>
          <a:bodyPr/>
          <a:lstStyle/>
          <a:p>
            <a:fld id="{FA6F4FA9-C949-4D1B-9200-19252CF11651}" type="slidenum">
              <a:rPr lang="en-US" smtClean="0"/>
              <a:t>16</a:t>
            </a:fld>
            <a:endParaRPr lang="en-US"/>
          </a:p>
        </p:txBody>
      </p:sp>
      <p:sp>
        <p:nvSpPr>
          <p:cNvPr id="5" name="Content Placeholder 2"/>
          <p:cNvSpPr txBox="1">
            <a:spLocks/>
          </p:cNvSpPr>
          <p:nvPr/>
        </p:nvSpPr>
        <p:spPr>
          <a:xfrm>
            <a:off x="6096000" y="1825625"/>
            <a:ext cx="4038600" cy="4351338"/>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1000"/>
              </a:spcBef>
              <a:spcAft>
                <a:spcPts val="400"/>
              </a:spcAft>
              <a:buFontTx/>
              <a:buNone/>
              <a:defRPr sz="2400" b="0" i="0" kern="1200" baseline="0">
                <a:solidFill>
                  <a:schemeClr val="tx1">
                    <a:lumMod val="75000"/>
                    <a:lumOff val="25000"/>
                  </a:schemeClr>
                </a:solidFill>
                <a:latin typeface="Tahoma" charset="0"/>
                <a:ea typeface="+mn-ea"/>
                <a:cs typeface="+mn-cs"/>
              </a:defRPr>
            </a:lvl1pPr>
            <a:lvl2pPr marL="685800" indent="-228600" algn="l" defTabSz="914400" rtl="0" eaLnBrk="1" latinLnBrk="0" hangingPunct="1">
              <a:lnSpc>
                <a:spcPct val="90000"/>
              </a:lnSpc>
              <a:spcBef>
                <a:spcPts val="500"/>
              </a:spcBef>
              <a:spcAft>
                <a:spcPts val="400"/>
              </a:spcAft>
              <a:buFont typeface="Arial"/>
              <a:buChar char="•"/>
              <a:defRPr sz="1800" b="0" i="0" kern="1200" baseline="0">
                <a:solidFill>
                  <a:schemeClr val="tx1">
                    <a:lumMod val="75000"/>
                    <a:lumOff val="25000"/>
                  </a:schemeClr>
                </a:solidFill>
                <a:latin typeface="Tahoma" charset="0"/>
                <a:ea typeface="+mn-ea"/>
                <a:cs typeface="+mn-cs"/>
              </a:defRPr>
            </a:lvl2pPr>
            <a:lvl3pPr marL="1143000" indent="-228600" algn="l" defTabSz="914400" rtl="0" eaLnBrk="1" latinLnBrk="0" hangingPunct="1">
              <a:lnSpc>
                <a:spcPct val="150000"/>
              </a:lnSpc>
              <a:spcBef>
                <a:spcPts val="500"/>
              </a:spcBef>
              <a:spcAft>
                <a:spcPts val="200"/>
              </a:spcAft>
              <a:buFont typeface="Arial"/>
              <a:buChar char="•"/>
              <a:defRPr sz="1600" b="0" i="0" kern="1200" baseline="0">
                <a:solidFill>
                  <a:schemeClr val="tx1">
                    <a:lumMod val="75000"/>
                    <a:lumOff val="25000"/>
                  </a:schemeClr>
                </a:solidFill>
                <a:latin typeface="Tahoma" charset="0"/>
                <a:ea typeface="+mn-ea"/>
                <a:cs typeface="+mn-cs"/>
              </a:defRPr>
            </a:lvl3pPr>
            <a:lvl4pPr marL="1600200" indent="-228600" algn="l" defTabSz="914400" rtl="0" eaLnBrk="1" latinLnBrk="0" hangingPunct="1">
              <a:lnSpc>
                <a:spcPct val="150000"/>
              </a:lnSpc>
              <a:spcBef>
                <a:spcPts val="500"/>
              </a:spcBef>
              <a:spcAft>
                <a:spcPts val="200"/>
              </a:spcAft>
              <a:buFont typeface="Arial"/>
              <a:buChar char="•"/>
              <a:defRPr sz="1400" b="0" i="0" kern="1200" baseline="0">
                <a:solidFill>
                  <a:schemeClr val="tx1">
                    <a:lumMod val="75000"/>
                    <a:lumOff val="25000"/>
                  </a:schemeClr>
                </a:solidFill>
                <a:latin typeface="Tahoma" charset="0"/>
                <a:ea typeface="+mn-ea"/>
                <a:cs typeface="+mn-cs"/>
              </a:defRPr>
            </a:lvl4pPr>
            <a:lvl5pPr marL="2057400" indent="-228600" algn="l" defTabSz="914400" rtl="0" eaLnBrk="1" latinLnBrk="0" hangingPunct="1">
              <a:lnSpc>
                <a:spcPct val="150000"/>
              </a:lnSpc>
              <a:spcBef>
                <a:spcPts val="500"/>
              </a:spcBef>
              <a:spcAft>
                <a:spcPts val="200"/>
              </a:spcAft>
              <a:buFont typeface="Arial"/>
              <a:buChar char="•"/>
              <a:defRPr sz="1200" b="0" i="0" kern="1200" baseline="0">
                <a:solidFill>
                  <a:schemeClr val="tx1">
                    <a:lumMod val="75000"/>
                    <a:lumOff val="25000"/>
                  </a:schemeClr>
                </a:solidFill>
                <a:latin typeface="Tahoma"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342900" indent="-342900">
              <a:buFont typeface="Arial" panose="020B0604020202020204" pitchFamily="34" charset="0"/>
              <a:buChar char="•"/>
            </a:pPr>
            <a:r>
              <a:rPr lang="en-US" dirty="0" smtClean="0"/>
              <a:t>Providers</a:t>
            </a:r>
          </a:p>
          <a:p>
            <a:pPr marL="1028700" lvl="1" indent="-342900">
              <a:buFont typeface="Arial" panose="020B0604020202020204" pitchFamily="34" charset="0"/>
              <a:buChar char="•"/>
            </a:pPr>
            <a:r>
              <a:rPr lang="en-US" dirty="0" smtClean="0"/>
              <a:t>PCPs</a:t>
            </a:r>
          </a:p>
          <a:p>
            <a:pPr marL="1028700" lvl="1" indent="-342900">
              <a:buFont typeface="Arial" panose="020B0604020202020204" pitchFamily="34" charset="0"/>
              <a:buChar char="•"/>
            </a:pPr>
            <a:r>
              <a:rPr lang="en-US" dirty="0" smtClean="0"/>
              <a:t>Hospitals</a:t>
            </a:r>
          </a:p>
          <a:p>
            <a:pPr marL="342900" indent="-342900">
              <a:buFont typeface="Arial" panose="020B0604020202020204" pitchFamily="34" charset="0"/>
              <a:buChar char="•"/>
            </a:pPr>
            <a:r>
              <a:rPr lang="en-US" dirty="0" smtClean="0"/>
              <a:t>Payers (Medicaid, Medicare, Commercial)</a:t>
            </a:r>
          </a:p>
          <a:p>
            <a:pPr marL="342900" indent="-342900">
              <a:buFont typeface="Arial" panose="020B0604020202020204" pitchFamily="34" charset="0"/>
              <a:buChar char="•"/>
            </a:pPr>
            <a:r>
              <a:rPr lang="en-US" dirty="0" smtClean="0"/>
              <a:t>CMS</a:t>
            </a:r>
          </a:p>
          <a:p>
            <a:pPr marL="342900" indent="-342900">
              <a:buFont typeface="Arial" panose="020B0604020202020204" pitchFamily="34" charset="0"/>
              <a:buChar char="•"/>
            </a:pPr>
            <a:r>
              <a:rPr lang="en-US" dirty="0" smtClean="0"/>
              <a:t>VT State Legislature</a:t>
            </a:r>
            <a:endParaRPr lang="en-US" dirty="0" smtClean="0"/>
          </a:p>
        </p:txBody>
      </p:sp>
    </p:spTree>
    <p:extLst>
      <p:ext uri="{BB962C8B-B14F-4D97-AF65-F5344CB8AC3E}">
        <p14:creationId xmlns:p14="http://schemas.microsoft.com/office/powerpoint/2010/main" val="143238050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Financial flows </a:t>
            </a:r>
            <a:r>
              <a:rPr lang="en-US" dirty="0"/>
              <a:t>– What Are We Missing?</a:t>
            </a:r>
          </a:p>
        </p:txBody>
      </p:sp>
      <p:sp>
        <p:nvSpPr>
          <p:cNvPr id="3" name="Content Placeholder 2"/>
          <p:cNvSpPr>
            <a:spLocks noGrp="1"/>
          </p:cNvSpPr>
          <p:nvPr>
            <p:ph idx="1"/>
          </p:nvPr>
        </p:nvSpPr>
        <p:spPr/>
        <p:txBody>
          <a:bodyPr/>
          <a:lstStyle/>
          <a:p>
            <a:pPr marL="342900" indent="-342900">
              <a:buFont typeface="Arial" panose="020B0604020202020204" pitchFamily="34" charset="0"/>
              <a:buChar char="•"/>
            </a:pPr>
            <a:r>
              <a:rPr lang="en-US" dirty="0" smtClean="0"/>
              <a:t>Objective is to understand financial flows between sectors</a:t>
            </a:r>
          </a:p>
          <a:p>
            <a:pPr marL="342900" indent="-342900">
              <a:buFont typeface="Arial" panose="020B0604020202020204" pitchFamily="34" charset="0"/>
              <a:buChar char="•"/>
            </a:pPr>
            <a:r>
              <a:rPr lang="en-US" dirty="0" smtClean="0"/>
              <a:t>Hospital tax (990) forms</a:t>
            </a:r>
          </a:p>
          <a:p>
            <a:pPr marL="342900" indent="-342900">
              <a:buFont typeface="Arial" panose="020B0604020202020204" pitchFamily="34" charset="0"/>
              <a:buChar char="•"/>
            </a:pPr>
            <a:r>
              <a:rPr lang="en-US" dirty="0" smtClean="0"/>
              <a:t>Exploring other non-profit tax forms</a:t>
            </a:r>
          </a:p>
          <a:p>
            <a:pPr marL="342900" indent="-342900">
              <a:buFont typeface="Arial" panose="020B0604020202020204" pitchFamily="34" charset="0"/>
              <a:buChar char="•"/>
            </a:pPr>
            <a:endParaRPr lang="en-US" dirty="0"/>
          </a:p>
        </p:txBody>
      </p:sp>
      <p:sp>
        <p:nvSpPr>
          <p:cNvPr id="4" name="Slide Number Placeholder 3"/>
          <p:cNvSpPr>
            <a:spLocks noGrp="1"/>
          </p:cNvSpPr>
          <p:nvPr>
            <p:ph type="sldNum" sz="quarter" idx="12"/>
          </p:nvPr>
        </p:nvSpPr>
        <p:spPr/>
        <p:txBody>
          <a:bodyPr/>
          <a:lstStyle/>
          <a:p>
            <a:fld id="{FA6F4FA9-C949-4D1B-9200-19252CF11651}" type="slidenum">
              <a:rPr lang="en-US" smtClean="0"/>
              <a:t>17</a:t>
            </a:fld>
            <a:endParaRPr lang="en-US"/>
          </a:p>
        </p:txBody>
      </p:sp>
    </p:spTree>
    <p:extLst>
      <p:ext uri="{BB962C8B-B14F-4D97-AF65-F5344CB8AC3E}">
        <p14:creationId xmlns:p14="http://schemas.microsoft.com/office/powerpoint/2010/main" val="4020284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227552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Aim 1: How has integration amon</a:t>
            </a:r>
            <a:r>
              <a:rPr lang="en-US" dirty="0" smtClean="0"/>
              <a:t>g the medical care, social services, and public health sectors changed as a result of CHT + All-Payer Waiver?</a:t>
            </a:r>
            <a:endParaRPr lang="en-US" dirty="0"/>
          </a:p>
        </p:txBody>
      </p:sp>
      <p:sp>
        <p:nvSpPr>
          <p:cNvPr id="4" name="Slide Number Placeholder 3"/>
          <p:cNvSpPr>
            <a:spLocks noGrp="1"/>
          </p:cNvSpPr>
          <p:nvPr>
            <p:ph type="sldNum" sz="quarter" idx="12"/>
          </p:nvPr>
        </p:nvSpPr>
        <p:spPr/>
        <p:txBody>
          <a:bodyPr/>
          <a:lstStyle/>
          <a:p>
            <a:fld id="{90D39CAF-FD09-2C4F-AE06-B3DA80E232F6}" type="slidenum">
              <a:rPr lang="en-US" smtClean="0"/>
              <a:pPr/>
              <a:t>2</a:t>
            </a:fld>
            <a:endParaRPr lang="en-US" dirty="0"/>
          </a:p>
        </p:txBody>
      </p:sp>
      <p:pic>
        <p:nvPicPr>
          <p:cNvPr id="5" name="Content Placeholder 3"/>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3093027" y="2073930"/>
            <a:ext cx="6005945" cy="3653444"/>
          </a:xfrm>
        </p:spPr>
      </p:pic>
    </p:spTree>
    <p:extLst>
      <p:ext uri="{BB962C8B-B14F-4D97-AF65-F5344CB8AC3E}">
        <p14:creationId xmlns:p14="http://schemas.microsoft.com/office/powerpoint/2010/main" val="9792361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Where are we?</a:t>
            </a:r>
            <a:endParaRPr lang="en-US" dirty="0"/>
          </a:p>
        </p:txBody>
      </p:sp>
      <p:graphicFrame>
        <p:nvGraphicFramePr>
          <p:cNvPr id="5" name="Content Placeholder 4"/>
          <p:cNvGraphicFramePr>
            <a:graphicFrameLocks noGrp="1"/>
          </p:cNvGraphicFramePr>
          <p:nvPr>
            <p:ph sz="half" idx="1"/>
            <p:extLst>
              <p:ext uri="{D42A27DB-BD31-4B8C-83A1-F6EECF244321}">
                <p14:modId xmlns:p14="http://schemas.microsoft.com/office/powerpoint/2010/main" val="3477004967"/>
              </p:ext>
            </p:extLst>
          </p:nvPr>
        </p:nvGraphicFramePr>
        <p:xfrm>
          <a:off x="262760" y="1673225"/>
          <a:ext cx="11091040" cy="1925320"/>
        </p:xfrm>
        <a:graphic>
          <a:graphicData uri="http://schemas.openxmlformats.org/drawingml/2006/table">
            <a:tbl>
              <a:tblPr firstRow="1" bandRow="1">
                <a:tableStyleId>{93296810-A885-4BE3-A3E7-6D5BEEA58F35}</a:tableStyleId>
              </a:tblPr>
              <a:tblGrid>
                <a:gridCol w="2772760">
                  <a:extLst>
                    <a:ext uri="{9D8B030D-6E8A-4147-A177-3AD203B41FA5}">
                      <a16:colId xmlns:a16="http://schemas.microsoft.com/office/drawing/2014/main" val="2646190139"/>
                    </a:ext>
                  </a:extLst>
                </a:gridCol>
                <a:gridCol w="2772760">
                  <a:extLst>
                    <a:ext uri="{9D8B030D-6E8A-4147-A177-3AD203B41FA5}">
                      <a16:colId xmlns:a16="http://schemas.microsoft.com/office/drawing/2014/main" val="641789114"/>
                    </a:ext>
                  </a:extLst>
                </a:gridCol>
                <a:gridCol w="2772760">
                  <a:extLst>
                    <a:ext uri="{9D8B030D-6E8A-4147-A177-3AD203B41FA5}">
                      <a16:colId xmlns:a16="http://schemas.microsoft.com/office/drawing/2014/main" val="4069648702"/>
                    </a:ext>
                  </a:extLst>
                </a:gridCol>
                <a:gridCol w="2772760">
                  <a:extLst>
                    <a:ext uri="{9D8B030D-6E8A-4147-A177-3AD203B41FA5}">
                      <a16:colId xmlns:a16="http://schemas.microsoft.com/office/drawing/2014/main" val="3027832393"/>
                    </a:ext>
                  </a:extLst>
                </a:gridCol>
              </a:tblGrid>
              <a:tr h="370840">
                <a:tc>
                  <a:txBody>
                    <a:bodyPr/>
                    <a:lstStyle/>
                    <a:p>
                      <a:endParaRPr lang="en-US" dirty="0"/>
                    </a:p>
                  </a:txBody>
                  <a:tcPr/>
                </a:tc>
                <a:tc>
                  <a:txBody>
                    <a:bodyPr/>
                    <a:lstStyle/>
                    <a:p>
                      <a:r>
                        <a:rPr lang="en-US" dirty="0" smtClean="0"/>
                        <a:t>Accountability system</a:t>
                      </a:r>
                      <a:endParaRPr lang="en-US" dirty="0"/>
                    </a:p>
                  </a:txBody>
                  <a:tcPr/>
                </a:tc>
                <a:tc>
                  <a:txBody>
                    <a:bodyPr/>
                    <a:lstStyle/>
                    <a:p>
                      <a:r>
                        <a:rPr lang="en-US" dirty="0" smtClean="0"/>
                        <a:t>Coordination system</a:t>
                      </a:r>
                      <a:endParaRPr lang="en-US" dirty="0"/>
                    </a:p>
                  </a:txBody>
                  <a:tcPr/>
                </a:tc>
                <a:tc>
                  <a:txBody>
                    <a:bodyPr/>
                    <a:lstStyle/>
                    <a:p>
                      <a:r>
                        <a:rPr lang="en-US" dirty="0" smtClean="0"/>
                        <a:t>Financing system</a:t>
                      </a:r>
                      <a:endParaRPr lang="en-US" dirty="0"/>
                    </a:p>
                  </a:txBody>
                  <a:tcPr/>
                </a:tc>
                <a:extLst>
                  <a:ext uri="{0D108BD9-81ED-4DB2-BD59-A6C34878D82A}">
                    <a16:rowId xmlns:a16="http://schemas.microsoft.com/office/drawing/2014/main" val="1904643402"/>
                  </a:ext>
                </a:extLst>
              </a:tr>
              <a:tr h="370840">
                <a:tc>
                  <a:txBody>
                    <a:bodyPr/>
                    <a:lstStyle/>
                    <a:p>
                      <a:r>
                        <a:rPr lang="en-US" dirty="0" smtClean="0"/>
                        <a:t>Pre</a:t>
                      </a:r>
                      <a:r>
                        <a:rPr lang="en-US" baseline="0" dirty="0" smtClean="0"/>
                        <a:t> All-Payer Waiver</a:t>
                      </a:r>
                      <a:endParaRPr lang="en-US" dirty="0"/>
                    </a:p>
                  </a:txBody>
                  <a:tcPr/>
                </a:tc>
                <a:tc>
                  <a:txBody>
                    <a:bodyPr/>
                    <a:lstStyle/>
                    <a:p>
                      <a:pPr marL="285750" indent="-285750">
                        <a:buFont typeface="Arial" panose="020B0604020202020204" pitchFamily="34" charset="0"/>
                        <a:buChar char="•"/>
                      </a:pPr>
                      <a:r>
                        <a:rPr lang="en-US" dirty="0" smtClean="0"/>
                        <a:t>Currently reviewing documents</a:t>
                      </a:r>
                      <a:endParaRPr lang="en-US" dirty="0"/>
                    </a:p>
                  </a:txBody>
                  <a:tcPr/>
                </a:tc>
                <a:tc>
                  <a:txBody>
                    <a:bodyPr/>
                    <a:lstStyle/>
                    <a:p>
                      <a:pPr marL="285750" indent="-285750">
                        <a:buFont typeface="Arial" panose="020B0604020202020204" pitchFamily="34" charset="0"/>
                        <a:buChar char="•"/>
                      </a:pPr>
                      <a:r>
                        <a:rPr lang="en-US" dirty="0" smtClean="0"/>
                        <a:t>Prior coordination network data acquired</a:t>
                      </a:r>
                      <a:endParaRPr lang="en-US" dirty="0"/>
                    </a:p>
                  </a:txBody>
                  <a:tcPr/>
                </a:tc>
                <a:tc>
                  <a:txBody>
                    <a:bodyPr/>
                    <a:lstStyle/>
                    <a:p>
                      <a:pPr marL="285750" indent="-285750">
                        <a:buFont typeface="Arial" panose="020B0604020202020204" pitchFamily="34" charset="0"/>
                        <a:buChar char="•"/>
                      </a:pPr>
                      <a:r>
                        <a:rPr lang="en-US" dirty="0" smtClean="0"/>
                        <a:t>Collecting</a:t>
                      </a:r>
                      <a:r>
                        <a:rPr lang="en-US" baseline="0" dirty="0" smtClean="0"/>
                        <a:t> hospital 990 forms</a:t>
                      </a:r>
                      <a:endParaRPr lang="en-US" dirty="0"/>
                    </a:p>
                  </a:txBody>
                  <a:tcPr/>
                </a:tc>
                <a:extLst>
                  <a:ext uri="{0D108BD9-81ED-4DB2-BD59-A6C34878D82A}">
                    <a16:rowId xmlns:a16="http://schemas.microsoft.com/office/drawing/2014/main" val="1981782332"/>
                  </a:ext>
                </a:extLst>
              </a:tr>
              <a:tr h="370840">
                <a:tc>
                  <a:txBody>
                    <a:bodyPr/>
                    <a:lstStyle/>
                    <a:p>
                      <a:r>
                        <a:rPr lang="en-US" dirty="0" smtClean="0"/>
                        <a:t>Post All-Payer</a:t>
                      </a:r>
                      <a:r>
                        <a:rPr lang="en-US" baseline="0" dirty="0" smtClean="0"/>
                        <a:t> Waiver</a:t>
                      </a:r>
                      <a:endParaRPr lang="en-US" dirty="0"/>
                    </a:p>
                  </a:txBody>
                  <a:tcPr/>
                </a:tc>
                <a:tc>
                  <a:txBody>
                    <a:bodyPr/>
                    <a:lstStyle/>
                    <a:p>
                      <a:pPr marL="285750" indent="-285750">
                        <a:buFont typeface="Arial" panose="020B0604020202020204" pitchFamily="34" charset="0"/>
                        <a:buChar char="•"/>
                      </a:pPr>
                      <a:r>
                        <a:rPr lang="en-US" dirty="0" smtClean="0"/>
                        <a:t>Documents</a:t>
                      </a:r>
                      <a:r>
                        <a:rPr lang="en-US" baseline="0" dirty="0" smtClean="0"/>
                        <a:t> reviewed, draft system map created</a:t>
                      </a:r>
                      <a:endParaRPr lang="en-US" dirty="0"/>
                    </a:p>
                  </a:txBody>
                  <a:tcPr/>
                </a:tc>
                <a:tc>
                  <a:txBody>
                    <a:bodyPr/>
                    <a:lstStyle/>
                    <a:p>
                      <a:pPr marL="285750" indent="-285750">
                        <a:buFont typeface="Arial" panose="020B0604020202020204" pitchFamily="34" charset="0"/>
                        <a:buChar char="•"/>
                      </a:pPr>
                      <a:r>
                        <a:rPr lang="en-US" dirty="0" smtClean="0"/>
                        <a:t>Network survey</a:t>
                      </a:r>
                      <a:r>
                        <a:rPr lang="en-US" baseline="0" dirty="0" smtClean="0"/>
                        <a:t> to be fielded soon</a:t>
                      </a:r>
                      <a:endParaRPr lang="en-US" dirty="0"/>
                    </a:p>
                  </a:txBody>
                  <a:tcPr/>
                </a:tc>
                <a:tc>
                  <a:txBody>
                    <a:bodyPr/>
                    <a:lstStyle/>
                    <a:p>
                      <a:pPr marL="285750" marR="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Collecting</a:t>
                      </a:r>
                      <a:r>
                        <a:rPr lang="en-US" baseline="0" dirty="0" smtClean="0"/>
                        <a:t> hospital 990 forms</a:t>
                      </a:r>
                      <a:endParaRPr lang="en-US" dirty="0" smtClean="0"/>
                    </a:p>
                    <a:p>
                      <a:endParaRPr lang="en-US" dirty="0"/>
                    </a:p>
                  </a:txBody>
                  <a:tcPr/>
                </a:tc>
                <a:extLst>
                  <a:ext uri="{0D108BD9-81ED-4DB2-BD59-A6C34878D82A}">
                    <a16:rowId xmlns:a16="http://schemas.microsoft.com/office/drawing/2014/main" val="295229376"/>
                  </a:ext>
                </a:extLst>
              </a:tr>
            </a:tbl>
          </a:graphicData>
        </a:graphic>
      </p:graphicFrame>
      <p:sp>
        <p:nvSpPr>
          <p:cNvPr id="4" name="Slide Number Placeholder 3"/>
          <p:cNvSpPr>
            <a:spLocks noGrp="1"/>
          </p:cNvSpPr>
          <p:nvPr>
            <p:ph type="sldNum" sz="quarter" idx="12"/>
          </p:nvPr>
        </p:nvSpPr>
        <p:spPr/>
        <p:txBody>
          <a:bodyPr/>
          <a:lstStyle/>
          <a:p>
            <a:fld id="{90D39CAF-FD09-2C4F-AE06-B3DA80E232F6}" type="slidenum">
              <a:rPr lang="en-US" smtClean="0"/>
              <a:pPr/>
              <a:t>3</a:t>
            </a:fld>
            <a:endParaRPr lang="en-US" dirty="0"/>
          </a:p>
        </p:txBody>
      </p:sp>
      <p:sp>
        <p:nvSpPr>
          <p:cNvPr id="6" name="Oval 5"/>
          <p:cNvSpPr/>
          <p:nvPr/>
        </p:nvSpPr>
        <p:spPr>
          <a:xfrm>
            <a:off x="5489027" y="1286269"/>
            <a:ext cx="3203028" cy="2581538"/>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95637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Did Community Networks Get More or Less “Sorted” Over Time?</a:t>
            </a:r>
            <a:endParaRPr lang="en-US" dirty="0"/>
          </a:p>
        </p:txBody>
      </p:sp>
      <p:pic>
        <p:nvPicPr>
          <p:cNvPr id="5" name="Content Placeholder 4"/>
          <p:cNvPicPr>
            <a:picLocks noGrp="1" noChangeAspect="1"/>
          </p:cNvPicPr>
          <p:nvPr>
            <p:ph idx="1"/>
          </p:nvPr>
        </p:nvPicPr>
        <p:blipFill>
          <a:blip r:embed="rId2"/>
          <a:stretch>
            <a:fillRect/>
          </a:stretch>
        </p:blipFill>
        <p:spPr>
          <a:xfrm>
            <a:off x="1933903" y="1981146"/>
            <a:ext cx="8387255" cy="4079546"/>
          </a:xfrm>
          <a:prstGeom prst="rect">
            <a:avLst/>
          </a:prstGeom>
        </p:spPr>
      </p:pic>
      <p:sp>
        <p:nvSpPr>
          <p:cNvPr id="4" name="Slide Number Placeholder 3"/>
          <p:cNvSpPr>
            <a:spLocks noGrp="1"/>
          </p:cNvSpPr>
          <p:nvPr>
            <p:ph type="sldNum" sz="quarter" idx="12"/>
          </p:nvPr>
        </p:nvSpPr>
        <p:spPr/>
        <p:txBody>
          <a:bodyPr/>
          <a:lstStyle/>
          <a:p>
            <a:fld id="{FA6F4FA9-C949-4D1B-9200-19252CF11651}" type="slidenum">
              <a:rPr lang="en-US" smtClean="0"/>
              <a:t>4</a:t>
            </a:fld>
            <a:endParaRPr lang="en-US"/>
          </a:p>
        </p:txBody>
      </p:sp>
    </p:spTree>
    <p:extLst>
      <p:ext uri="{BB962C8B-B14F-4D97-AF65-F5344CB8AC3E}">
        <p14:creationId xmlns:p14="http://schemas.microsoft.com/office/powerpoint/2010/main" val="16019372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Prior 2014 and 2015 studies in VT</a:t>
            </a:r>
            <a:endParaRPr lang="en-US" dirty="0"/>
          </a:p>
        </p:txBody>
      </p:sp>
      <p:pic>
        <p:nvPicPr>
          <p:cNvPr id="5" name="Content Placeholder 4"/>
          <p:cNvPicPr>
            <a:picLocks noGrp="1" noChangeAspect="1"/>
          </p:cNvPicPr>
          <p:nvPr>
            <p:ph idx="1"/>
          </p:nvPr>
        </p:nvPicPr>
        <p:blipFill>
          <a:blip r:embed="rId2"/>
          <a:stretch>
            <a:fillRect/>
          </a:stretch>
        </p:blipFill>
        <p:spPr>
          <a:xfrm>
            <a:off x="6379409" y="2041535"/>
            <a:ext cx="3712042" cy="4176955"/>
          </a:xfrm>
          <a:prstGeom prst="rect">
            <a:avLst/>
          </a:prstGeom>
        </p:spPr>
      </p:pic>
      <p:pic>
        <p:nvPicPr>
          <p:cNvPr id="4" name="Picture 3"/>
          <p:cNvPicPr>
            <a:picLocks noChangeAspect="1"/>
          </p:cNvPicPr>
          <p:nvPr/>
        </p:nvPicPr>
        <p:blipFill>
          <a:blip r:embed="rId3"/>
          <a:stretch>
            <a:fillRect/>
          </a:stretch>
        </p:blipFill>
        <p:spPr>
          <a:xfrm>
            <a:off x="600991" y="1825625"/>
            <a:ext cx="4534133" cy="4083260"/>
          </a:xfrm>
          <a:prstGeom prst="rect">
            <a:avLst/>
          </a:prstGeom>
        </p:spPr>
      </p:pic>
    </p:spTree>
    <p:extLst>
      <p:ext uri="{BB962C8B-B14F-4D97-AF65-F5344CB8AC3E}">
        <p14:creationId xmlns:p14="http://schemas.microsoft.com/office/powerpoint/2010/main" val="35316595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Survey </a:t>
            </a:r>
            <a:r>
              <a:rPr lang="en-US" dirty="0" smtClean="0"/>
              <a:t>Methodology</a:t>
            </a:r>
            <a:endParaRPr lang="en-US" dirty="0"/>
          </a:p>
        </p:txBody>
      </p:sp>
      <p:sp>
        <p:nvSpPr>
          <p:cNvPr id="3" name="Content Placeholder 2"/>
          <p:cNvSpPr>
            <a:spLocks noGrp="1"/>
          </p:cNvSpPr>
          <p:nvPr>
            <p:ph idx="1"/>
          </p:nvPr>
        </p:nvSpPr>
        <p:spPr/>
        <p:txBody>
          <a:bodyPr/>
          <a:lstStyle/>
          <a:p>
            <a:r>
              <a:rPr lang="en-US" dirty="0" smtClean="0"/>
              <a:t>Organizations surveyed about connections to other organizations in their health service area</a:t>
            </a:r>
          </a:p>
          <a:p>
            <a:r>
              <a:rPr lang="en-US" dirty="0" smtClean="0"/>
              <a:t>2-step process:</a:t>
            </a:r>
          </a:p>
          <a:p>
            <a:pPr lvl="1"/>
            <a:r>
              <a:rPr lang="en-US" dirty="0" smtClean="0"/>
              <a:t>(1) Generate the list of relevant organizations (will describe more later)</a:t>
            </a:r>
          </a:p>
          <a:p>
            <a:pPr lvl="1"/>
            <a:r>
              <a:rPr lang="en-US" dirty="0" smtClean="0"/>
              <a:t>(2) Survey all relevant organizations in each HSA about interactions with other organizations in that HSA</a:t>
            </a:r>
            <a:endParaRPr lang="en-US" dirty="0"/>
          </a:p>
        </p:txBody>
      </p:sp>
    </p:spTree>
    <p:extLst>
      <p:ext uri="{BB962C8B-B14F-4D97-AF65-F5344CB8AC3E}">
        <p14:creationId xmlns:p14="http://schemas.microsoft.com/office/powerpoint/2010/main" val="350629811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2014 </a:t>
            </a:r>
            <a:r>
              <a:rPr lang="en-US" dirty="0" smtClean="0"/>
              <a:t>List </a:t>
            </a:r>
            <a:r>
              <a:rPr lang="en-US" dirty="0"/>
              <a:t>D</a:t>
            </a:r>
            <a:r>
              <a:rPr lang="en-US" dirty="0" smtClean="0"/>
              <a:t>evelopment</a:t>
            </a:r>
            <a:endParaRPr lang="en-US" dirty="0"/>
          </a:p>
        </p:txBody>
      </p:sp>
      <p:pic>
        <p:nvPicPr>
          <p:cNvPr id="4" name="Content Placeholder 3"/>
          <p:cNvPicPr>
            <a:picLocks noGrp="1" noChangeAspect="1"/>
          </p:cNvPicPr>
          <p:nvPr>
            <p:ph idx="1"/>
          </p:nvPr>
        </p:nvPicPr>
        <p:blipFill>
          <a:blip r:embed="rId2"/>
          <a:stretch>
            <a:fillRect/>
          </a:stretch>
        </p:blipFill>
        <p:spPr>
          <a:xfrm>
            <a:off x="1172951" y="1690688"/>
            <a:ext cx="9167015" cy="4302488"/>
          </a:xfrm>
          <a:prstGeom prst="rect">
            <a:avLst/>
          </a:prstGeom>
        </p:spPr>
      </p:pic>
      <p:sp>
        <p:nvSpPr>
          <p:cNvPr id="5" name="TextBox 4"/>
          <p:cNvSpPr txBox="1"/>
          <p:nvPr/>
        </p:nvSpPr>
        <p:spPr>
          <a:xfrm>
            <a:off x="352540" y="6246564"/>
            <a:ext cx="3312702" cy="369332"/>
          </a:xfrm>
          <a:prstGeom prst="rect">
            <a:avLst/>
          </a:prstGeom>
          <a:noFill/>
        </p:spPr>
        <p:txBody>
          <a:bodyPr wrap="none" rtlCol="0">
            <a:spAutoFit/>
          </a:bodyPr>
          <a:lstStyle/>
          <a:p>
            <a:r>
              <a:rPr lang="en-US" dirty="0" smtClean="0"/>
              <a:t>Survey was sent to Blueprint PMs</a:t>
            </a:r>
            <a:endParaRPr lang="en-US" dirty="0"/>
          </a:p>
        </p:txBody>
      </p:sp>
    </p:spTree>
    <p:extLst>
      <p:ext uri="{BB962C8B-B14F-4D97-AF65-F5344CB8AC3E}">
        <p14:creationId xmlns:p14="http://schemas.microsoft.com/office/powerpoint/2010/main" val="9007529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1856"/>
            <a:ext cx="10515600" cy="1325563"/>
          </a:xfrm>
        </p:spPr>
        <p:txBody>
          <a:bodyPr/>
          <a:lstStyle/>
          <a:p>
            <a:r>
              <a:rPr lang="en-US" dirty="0" smtClean="0"/>
              <a:t>2015 Organization Lists</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62683525"/>
              </p:ext>
            </p:extLst>
          </p:nvPr>
        </p:nvGraphicFramePr>
        <p:xfrm>
          <a:off x="838200" y="1105585"/>
          <a:ext cx="10515600" cy="4820920"/>
        </p:xfrm>
        <a:graphic>
          <a:graphicData uri="http://schemas.openxmlformats.org/drawingml/2006/table">
            <a:tbl>
              <a:tblPr firstRow="1" bandRow="1">
                <a:tableStyleId>{93296810-A885-4BE3-A3E7-6D5BEEA58F35}</a:tableStyleId>
              </a:tblPr>
              <a:tblGrid>
                <a:gridCol w="2103120">
                  <a:extLst>
                    <a:ext uri="{9D8B030D-6E8A-4147-A177-3AD203B41FA5}">
                      <a16:colId xmlns:a16="http://schemas.microsoft.com/office/drawing/2014/main" val="4206155729"/>
                    </a:ext>
                  </a:extLst>
                </a:gridCol>
                <a:gridCol w="2103120">
                  <a:extLst>
                    <a:ext uri="{9D8B030D-6E8A-4147-A177-3AD203B41FA5}">
                      <a16:colId xmlns:a16="http://schemas.microsoft.com/office/drawing/2014/main" val="591532702"/>
                    </a:ext>
                  </a:extLst>
                </a:gridCol>
                <a:gridCol w="2103120">
                  <a:extLst>
                    <a:ext uri="{9D8B030D-6E8A-4147-A177-3AD203B41FA5}">
                      <a16:colId xmlns:a16="http://schemas.microsoft.com/office/drawing/2014/main" val="3069693223"/>
                    </a:ext>
                  </a:extLst>
                </a:gridCol>
                <a:gridCol w="2103120">
                  <a:extLst>
                    <a:ext uri="{9D8B030D-6E8A-4147-A177-3AD203B41FA5}">
                      <a16:colId xmlns:a16="http://schemas.microsoft.com/office/drawing/2014/main" val="4215413736"/>
                    </a:ext>
                  </a:extLst>
                </a:gridCol>
                <a:gridCol w="2103120">
                  <a:extLst>
                    <a:ext uri="{9D8B030D-6E8A-4147-A177-3AD203B41FA5}">
                      <a16:colId xmlns:a16="http://schemas.microsoft.com/office/drawing/2014/main" val="429444275"/>
                    </a:ext>
                  </a:extLst>
                </a:gridCol>
              </a:tblGrid>
              <a:tr h="370840">
                <a:tc>
                  <a:txBody>
                    <a:bodyPr/>
                    <a:lstStyle/>
                    <a:p>
                      <a:endParaRPr lang="en-US" dirty="0"/>
                    </a:p>
                  </a:txBody>
                  <a:tcPr/>
                </a:tc>
                <a:tc>
                  <a:txBody>
                    <a:bodyPr/>
                    <a:lstStyle/>
                    <a:p>
                      <a:r>
                        <a:rPr lang="en-US" dirty="0" smtClean="0"/>
                        <a:t>Health Services</a:t>
                      </a:r>
                      <a:endParaRPr lang="en-US" dirty="0"/>
                    </a:p>
                  </a:txBody>
                  <a:tcPr/>
                </a:tc>
                <a:tc>
                  <a:txBody>
                    <a:bodyPr/>
                    <a:lstStyle/>
                    <a:p>
                      <a:r>
                        <a:rPr lang="en-US" dirty="0" smtClean="0"/>
                        <a:t>Public Health</a:t>
                      </a:r>
                      <a:endParaRPr lang="en-US" dirty="0"/>
                    </a:p>
                  </a:txBody>
                  <a:tcPr/>
                </a:tc>
                <a:tc>
                  <a:txBody>
                    <a:bodyPr/>
                    <a:lstStyle/>
                    <a:p>
                      <a:r>
                        <a:rPr lang="en-US" dirty="0" smtClean="0"/>
                        <a:t>Social Services</a:t>
                      </a:r>
                      <a:endParaRPr lang="en-US" dirty="0"/>
                    </a:p>
                  </a:txBody>
                  <a:tcPr/>
                </a:tc>
                <a:tc>
                  <a:txBody>
                    <a:bodyPr/>
                    <a:lstStyle/>
                    <a:p>
                      <a:r>
                        <a:rPr lang="en-US" dirty="0" smtClean="0"/>
                        <a:t>Total</a:t>
                      </a:r>
                      <a:endParaRPr lang="en-US" dirty="0"/>
                    </a:p>
                  </a:txBody>
                  <a:tcPr/>
                </a:tc>
                <a:extLst>
                  <a:ext uri="{0D108BD9-81ED-4DB2-BD59-A6C34878D82A}">
                    <a16:rowId xmlns:a16="http://schemas.microsoft.com/office/drawing/2014/main" val="2611979088"/>
                  </a:ext>
                </a:extLst>
              </a:tr>
              <a:tr h="370840">
                <a:tc>
                  <a:txBody>
                    <a:bodyPr/>
                    <a:lstStyle/>
                    <a:p>
                      <a:r>
                        <a:rPr lang="en-US" dirty="0" smtClean="0"/>
                        <a:t>Barre</a:t>
                      </a:r>
                      <a:endParaRPr lang="en-US" dirty="0"/>
                    </a:p>
                  </a:txBody>
                  <a:tcPr/>
                </a:tc>
                <a:tc>
                  <a:txBody>
                    <a:bodyPr/>
                    <a:lstStyle/>
                    <a:p>
                      <a:r>
                        <a:rPr lang="en-US" dirty="0" smtClean="0"/>
                        <a:t>12</a:t>
                      </a:r>
                      <a:r>
                        <a:rPr lang="en-US" baseline="0" dirty="0" smtClean="0"/>
                        <a:t> (63%)</a:t>
                      </a:r>
                      <a:endParaRPr lang="en-US" dirty="0"/>
                    </a:p>
                  </a:txBody>
                  <a:tcPr/>
                </a:tc>
                <a:tc>
                  <a:txBody>
                    <a:bodyPr/>
                    <a:lstStyle/>
                    <a:p>
                      <a:r>
                        <a:rPr lang="en-US" dirty="0" smtClean="0"/>
                        <a:t>3 (16%)</a:t>
                      </a:r>
                      <a:endParaRPr lang="en-US" dirty="0"/>
                    </a:p>
                  </a:txBody>
                  <a:tcPr/>
                </a:tc>
                <a:tc>
                  <a:txBody>
                    <a:bodyPr/>
                    <a:lstStyle/>
                    <a:p>
                      <a:r>
                        <a:rPr lang="en-US" dirty="0" smtClean="0"/>
                        <a:t>4</a:t>
                      </a:r>
                      <a:r>
                        <a:rPr lang="en-US" baseline="0" dirty="0" smtClean="0"/>
                        <a:t> (21%)</a:t>
                      </a:r>
                      <a:endParaRPr lang="en-US" dirty="0"/>
                    </a:p>
                  </a:txBody>
                  <a:tcPr/>
                </a:tc>
                <a:tc>
                  <a:txBody>
                    <a:bodyPr/>
                    <a:lstStyle/>
                    <a:p>
                      <a:r>
                        <a:rPr lang="en-US" dirty="0" smtClean="0"/>
                        <a:t>19</a:t>
                      </a:r>
                      <a:endParaRPr lang="en-US" dirty="0"/>
                    </a:p>
                  </a:txBody>
                  <a:tcPr/>
                </a:tc>
                <a:extLst>
                  <a:ext uri="{0D108BD9-81ED-4DB2-BD59-A6C34878D82A}">
                    <a16:rowId xmlns:a16="http://schemas.microsoft.com/office/drawing/2014/main" val="912414227"/>
                  </a:ext>
                </a:extLst>
              </a:tr>
              <a:tr h="370840">
                <a:tc>
                  <a:txBody>
                    <a:bodyPr/>
                    <a:lstStyle/>
                    <a:p>
                      <a:r>
                        <a:rPr lang="en-US" dirty="0" smtClean="0"/>
                        <a:t>Brattleboro</a:t>
                      </a:r>
                      <a:endParaRPr lang="en-US" dirty="0"/>
                    </a:p>
                  </a:txBody>
                  <a:tcPr/>
                </a:tc>
                <a:tc>
                  <a:txBody>
                    <a:bodyPr/>
                    <a:lstStyle/>
                    <a:p>
                      <a:r>
                        <a:rPr lang="en-US" dirty="0" smtClean="0"/>
                        <a:t>8 (29%)</a:t>
                      </a:r>
                      <a:endParaRPr lang="en-US" dirty="0"/>
                    </a:p>
                  </a:txBody>
                  <a:tcPr/>
                </a:tc>
                <a:tc>
                  <a:txBody>
                    <a:bodyPr/>
                    <a:lstStyle/>
                    <a:p>
                      <a:r>
                        <a:rPr lang="en-US" dirty="0" smtClean="0"/>
                        <a:t>8 (29%)</a:t>
                      </a:r>
                      <a:endParaRPr lang="en-US" dirty="0"/>
                    </a:p>
                  </a:txBody>
                  <a:tcPr/>
                </a:tc>
                <a:tc>
                  <a:txBody>
                    <a:bodyPr/>
                    <a:lstStyle/>
                    <a:p>
                      <a:r>
                        <a:rPr lang="en-US" dirty="0" smtClean="0"/>
                        <a:t>12 (43%)</a:t>
                      </a:r>
                      <a:endParaRPr lang="en-US" dirty="0"/>
                    </a:p>
                  </a:txBody>
                  <a:tcPr/>
                </a:tc>
                <a:tc>
                  <a:txBody>
                    <a:bodyPr/>
                    <a:lstStyle/>
                    <a:p>
                      <a:r>
                        <a:rPr lang="en-US" dirty="0" smtClean="0"/>
                        <a:t>28</a:t>
                      </a:r>
                      <a:endParaRPr lang="en-US" dirty="0"/>
                    </a:p>
                  </a:txBody>
                  <a:tcPr/>
                </a:tc>
                <a:extLst>
                  <a:ext uri="{0D108BD9-81ED-4DB2-BD59-A6C34878D82A}">
                    <a16:rowId xmlns:a16="http://schemas.microsoft.com/office/drawing/2014/main" val="1578206758"/>
                  </a:ext>
                </a:extLst>
              </a:tr>
              <a:tr h="370840">
                <a:tc>
                  <a:txBody>
                    <a:bodyPr/>
                    <a:lstStyle/>
                    <a:p>
                      <a:r>
                        <a:rPr lang="en-US" dirty="0" smtClean="0"/>
                        <a:t>Burlington</a:t>
                      </a:r>
                      <a:endParaRPr lang="en-US" dirty="0"/>
                    </a:p>
                  </a:txBody>
                  <a:tcPr/>
                </a:tc>
                <a:tc>
                  <a:txBody>
                    <a:bodyPr/>
                    <a:lstStyle/>
                    <a:p>
                      <a:r>
                        <a:rPr lang="en-US" dirty="0" smtClean="0"/>
                        <a:t>23 (74%)</a:t>
                      </a:r>
                      <a:endParaRPr lang="en-US" dirty="0"/>
                    </a:p>
                  </a:txBody>
                  <a:tcPr/>
                </a:tc>
                <a:tc>
                  <a:txBody>
                    <a:bodyPr/>
                    <a:lstStyle/>
                    <a:p>
                      <a:r>
                        <a:rPr lang="en-US" dirty="0" smtClean="0"/>
                        <a:t>4 (13%)</a:t>
                      </a:r>
                      <a:endParaRPr lang="en-US" dirty="0"/>
                    </a:p>
                  </a:txBody>
                  <a:tcPr/>
                </a:tc>
                <a:tc>
                  <a:txBody>
                    <a:bodyPr/>
                    <a:lstStyle/>
                    <a:p>
                      <a:r>
                        <a:rPr lang="en-US" dirty="0" smtClean="0"/>
                        <a:t>4 (13%)</a:t>
                      </a:r>
                      <a:endParaRPr lang="en-US" dirty="0"/>
                    </a:p>
                  </a:txBody>
                  <a:tcPr/>
                </a:tc>
                <a:tc>
                  <a:txBody>
                    <a:bodyPr/>
                    <a:lstStyle/>
                    <a:p>
                      <a:r>
                        <a:rPr lang="en-US" dirty="0" smtClean="0"/>
                        <a:t>31</a:t>
                      </a:r>
                      <a:endParaRPr lang="en-US" dirty="0"/>
                    </a:p>
                  </a:txBody>
                  <a:tcPr/>
                </a:tc>
                <a:extLst>
                  <a:ext uri="{0D108BD9-81ED-4DB2-BD59-A6C34878D82A}">
                    <a16:rowId xmlns:a16="http://schemas.microsoft.com/office/drawing/2014/main" val="145744176"/>
                  </a:ext>
                </a:extLst>
              </a:tr>
              <a:tr h="370840">
                <a:tc>
                  <a:txBody>
                    <a:bodyPr/>
                    <a:lstStyle/>
                    <a:p>
                      <a:r>
                        <a:rPr lang="en-US" dirty="0" smtClean="0"/>
                        <a:t>Middlebury</a:t>
                      </a:r>
                      <a:endParaRPr lang="en-US" dirty="0"/>
                    </a:p>
                  </a:txBody>
                  <a:tcPr/>
                </a:tc>
                <a:tc>
                  <a:txBody>
                    <a:bodyPr/>
                    <a:lstStyle/>
                    <a:p>
                      <a:r>
                        <a:rPr lang="en-US" dirty="0" smtClean="0"/>
                        <a:t>11 (52%)</a:t>
                      </a:r>
                      <a:endParaRPr lang="en-US" dirty="0"/>
                    </a:p>
                  </a:txBody>
                  <a:tcPr/>
                </a:tc>
                <a:tc>
                  <a:txBody>
                    <a:bodyPr/>
                    <a:lstStyle/>
                    <a:p>
                      <a:r>
                        <a:rPr lang="en-US" dirty="0" smtClean="0"/>
                        <a:t>3 (14%)</a:t>
                      </a:r>
                      <a:endParaRPr lang="en-US" dirty="0"/>
                    </a:p>
                  </a:txBody>
                  <a:tcPr/>
                </a:tc>
                <a:tc>
                  <a:txBody>
                    <a:bodyPr/>
                    <a:lstStyle/>
                    <a:p>
                      <a:r>
                        <a:rPr lang="en-US" dirty="0" smtClean="0"/>
                        <a:t>7 (33%)</a:t>
                      </a:r>
                      <a:endParaRPr lang="en-US" dirty="0"/>
                    </a:p>
                  </a:txBody>
                  <a:tcPr/>
                </a:tc>
                <a:tc>
                  <a:txBody>
                    <a:bodyPr/>
                    <a:lstStyle/>
                    <a:p>
                      <a:r>
                        <a:rPr lang="en-US" dirty="0" smtClean="0"/>
                        <a:t>21</a:t>
                      </a:r>
                      <a:endParaRPr lang="en-US" dirty="0"/>
                    </a:p>
                  </a:txBody>
                  <a:tcPr/>
                </a:tc>
                <a:extLst>
                  <a:ext uri="{0D108BD9-81ED-4DB2-BD59-A6C34878D82A}">
                    <a16:rowId xmlns:a16="http://schemas.microsoft.com/office/drawing/2014/main" val="942501439"/>
                  </a:ext>
                </a:extLst>
              </a:tr>
              <a:tr h="370840">
                <a:tc>
                  <a:txBody>
                    <a:bodyPr/>
                    <a:lstStyle/>
                    <a:p>
                      <a:r>
                        <a:rPr lang="en-US" dirty="0" smtClean="0"/>
                        <a:t>Morrisville</a:t>
                      </a:r>
                      <a:endParaRPr lang="en-US" dirty="0"/>
                    </a:p>
                  </a:txBody>
                  <a:tcPr/>
                </a:tc>
                <a:tc>
                  <a:txBody>
                    <a:bodyPr/>
                    <a:lstStyle/>
                    <a:p>
                      <a:r>
                        <a:rPr lang="en-US" dirty="0" smtClean="0"/>
                        <a:t>16 (76%)</a:t>
                      </a:r>
                      <a:endParaRPr lang="en-US" dirty="0"/>
                    </a:p>
                  </a:txBody>
                  <a:tcPr/>
                </a:tc>
                <a:tc>
                  <a:txBody>
                    <a:bodyPr/>
                    <a:lstStyle/>
                    <a:p>
                      <a:r>
                        <a:rPr lang="en-US" dirty="0" smtClean="0"/>
                        <a:t>2 (10%)</a:t>
                      </a:r>
                      <a:endParaRPr lang="en-US" dirty="0"/>
                    </a:p>
                  </a:txBody>
                  <a:tcPr/>
                </a:tc>
                <a:tc>
                  <a:txBody>
                    <a:bodyPr/>
                    <a:lstStyle/>
                    <a:p>
                      <a:r>
                        <a:rPr lang="en-US" dirty="0" smtClean="0"/>
                        <a:t>3 (14%)</a:t>
                      </a:r>
                      <a:endParaRPr lang="en-US" dirty="0"/>
                    </a:p>
                  </a:txBody>
                  <a:tcPr/>
                </a:tc>
                <a:tc>
                  <a:txBody>
                    <a:bodyPr/>
                    <a:lstStyle/>
                    <a:p>
                      <a:r>
                        <a:rPr lang="en-US" dirty="0" smtClean="0"/>
                        <a:t>21</a:t>
                      </a:r>
                      <a:endParaRPr lang="en-US" dirty="0"/>
                    </a:p>
                  </a:txBody>
                  <a:tcPr/>
                </a:tc>
                <a:extLst>
                  <a:ext uri="{0D108BD9-81ED-4DB2-BD59-A6C34878D82A}">
                    <a16:rowId xmlns:a16="http://schemas.microsoft.com/office/drawing/2014/main" val="3244340254"/>
                  </a:ext>
                </a:extLst>
              </a:tr>
              <a:tr h="370840">
                <a:tc>
                  <a:txBody>
                    <a:bodyPr/>
                    <a:lstStyle/>
                    <a:p>
                      <a:r>
                        <a:rPr lang="en-US" dirty="0" smtClean="0"/>
                        <a:t>Newport</a:t>
                      </a:r>
                      <a:endParaRPr lang="en-US" dirty="0"/>
                    </a:p>
                  </a:txBody>
                  <a:tcPr/>
                </a:tc>
                <a:tc>
                  <a:txBody>
                    <a:bodyPr/>
                    <a:lstStyle/>
                    <a:p>
                      <a:r>
                        <a:rPr lang="en-US" dirty="0" smtClean="0"/>
                        <a:t>7 (47%)</a:t>
                      </a:r>
                      <a:endParaRPr lang="en-US" dirty="0"/>
                    </a:p>
                  </a:txBody>
                  <a:tcPr/>
                </a:tc>
                <a:tc>
                  <a:txBody>
                    <a:bodyPr/>
                    <a:lstStyle/>
                    <a:p>
                      <a:r>
                        <a:rPr lang="en-US" dirty="0" smtClean="0"/>
                        <a:t>3 (20%)</a:t>
                      </a:r>
                      <a:endParaRPr lang="en-US" dirty="0"/>
                    </a:p>
                  </a:txBody>
                  <a:tcPr/>
                </a:tc>
                <a:tc>
                  <a:txBody>
                    <a:bodyPr/>
                    <a:lstStyle/>
                    <a:p>
                      <a:r>
                        <a:rPr lang="en-US" dirty="0" smtClean="0"/>
                        <a:t>5 (33%)</a:t>
                      </a:r>
                      <a:endParaRPr lang="en-US" dirty="0"/>
                    </a:p>
                  </a:txBody>
                  <a:tcPr/>
                </a:tc>
                <a:tc>
                  <a:txBody>
                    <a:bodyPr/>
                    <a:lstStyle/>
                    <a:p>
                      <a:r>
                        <a:rPr lang="en-US" dirty="0" smtClean="0"/>
                        <a:t>15</a:t>
                      </a:r>
                      <a:endParaRPr lang="en-US" dirty="0"/>
                    </a:p>
                  </a:txBody>
                  <a:tcPr/>
                </a:tc>
                <a:extLst>
                  <a:ext uri="{0D108BD9-81ED-4DB2-BD59-A6C34878D82A}">
                    <a16:rowId xmlns:a16="http://schemas.microsoft.com/office/drawing/2014/main" val="3519012751"/>
                  </a:ext>
                </a:extLst>
              </a:tr>
              <a:tr h="370840">
                <a:tc>
                  <a:txBody>
                    <a:bodyPr/>
                    <a:lstStyle/>
                    <a:p>
                      <a:r>
                        <a:rPr lang="en-US" dirty="0" smtClean="0"/>
                        <a:t>Randolph</a:t>
                      </a:r>
                      <a:endParaRPr lang="en-US" dirty="0"/>
                    </a:p>
                  </a:txBody>
                  <a:tcPr/>
                </a:tc>
                <a:tc>
                  <a:txBody>
                    <a:bodyPr/>
                    <a:lstStyle/>
                    <a:p>
                      <a:r>
                        <a:rPr lang="en-US" dirty="0" smtClean="0"/>
                        <a:t>5 (50%)</a:t>
                      </a:r>
                      <a:endParaRPr lang="en-US" dirty="0"/>
                    </a:p>
                  </a:txBody>
                  <a:tcPr/>
                </a:tc>
                <a:tc>
                  <a:txBody>
                    <a:bodyPr/>
                    <a:lstStyle/>
                    <a:p>
                      <a:r>
                        <a:rPr lang="en-US" dirty="0" smtClean="0"/>
                        <a:t>3 (30%)</a:t>
                      </a:r>
                      <a:endParaRPr lang="en-US" dirty="0"/>
                    </a:p>
                  </a:txBody>
                  <a:tcPr/>
                </a:tc>
                <a:tc>
                  <a:txBody>
                    <a:bodyPr/>
                    <a:lstStyle/>
                    <a:p>
                      <a:r>
                        <a:rPr lang="en-US" dirty="0" smtClean="0"/>
                        <a:t>2 (20%)</a:t>
                      </a:r>
                      <a:endParaRPr lang="en-US" dirty="0"/>
                    </a:p>
                  </a:txBody>
                  <a:tcPr/>
                </a:tc>
                <a:tc>
                  <a:txBody>
                    <a:bodyPr/>
                    <a:lstStyle/>
                    <a:p>
                      <a:r>
                        <a:rPr lang="en-US" dirty="0" smtClean="0"/>
                        <a:t>10</a:t>
                      </a:r>
                      <a:endParaRPr lang="en-US" dirty="0"/>
                    </a:p>
                  </a:txBody>
                  <a:tcPr/>
                </a:tc>
                <a:extLst>
                  <a:ext uri="{0D108BD9-81ED-4DB2-BD59-A6C34878D82A}">
                    <a16:rowId xmlns:a16="http://schemas.microsoft.com/office/drawing/2014/main" val="3137384538"/>
                  </a:ext>
                </a:extLst>
              </a:tr>
              <a:tr h="370840">
                <a:tc>
                  <a:txBody>
                    <a:bodyPr/>
                    <a:lstStyle/>
                    <a:p>
                      <a:r>
                        <a:rPr lang="en-US" dirty="0" smtClean="0"/>
                        <a:t>Rutland</a:t>
                      </a:r>
                      <a:endParaRPr lang="en-US" dirty="0"/>
                    </a:p>
                  </a:txBody>
                  <a:tcPr/>
                </a:tc>
                <a:tc>
                  <a:txBody>
                    <a:bodyPr/>
                    <a:lstStyle/>
                    <a:p>
                      <a:r>
                        <a:rPr lang="en-US" dirty="0" smtClean="0"/>
                        <a:t>16 (62%)</a:t>
                      </a:r>
                      <a:endParaRPr lang="en-US" dirty="0"/>
                    </a:p>
                  </a:txBody>
                  <a:tcPr/>
                </a:tc>
                <a:tc>
                  <a:txBody>
                    <a:bodyPr/>
                    <a:lstStyle/>
                    <a:p>
                      <a:r>
                        <a:rPr lang="en-US" dirty="0" smtClean="0"/>
                        <a:t>6 (23%)</a:t>
                      </a:r>
                      <a:endParaRPr lang="en-US" dirty="0"/>
                    </a:p>
                  </a:txBody>
                  <a:tcPr/>
                </a:tc>
                <a:tc>
                  <a:txBody>
                    <a:bodyPr/>
                    <a:lstStyle/>
                    <a:p>
                      <a:r>
                        <a:rPr lang="en-US" dirty="0" smtClean="0"/>
                        <a:t>4 (15%)</a:t>
                      </a:r>
                      <a:endParaRPr lang="en-US" dirty="0"/>
                    </a:p>
                  </a:txBody>
                  <a:tcPr/>
                </a:tc>
                <a:tc>
                  <a:txBody>
                    <a:bodyPr/>
                    <a:lstStyle/>
                    <a:p>
                      <a:r>
                        <a:rPr lang="en-US" dirty="0" smtClean="0"/>
                        <a:t>26</a:t>
                      </a:r>
                      <a:endParaRPr lang="en-US" dirty="0"/>
                    </a:p>
                  </a:txBody>
                  <a:tcPr/>
                </a:tc>
                <a:extLst>
                  <a:ext uri="{0D108BD9-81ED-4DB2-BD59-A6C34878D82A}">
                    <a16:rowId xmlns:a16="http://schemas.microsoft.com/office/drawing/2014/main" val="3597895022"/>
                  </a:ext>
                </a:extLst>
              </a:tr>
              <a:tr h="370840">
                <a:tc>
                  <a:txBody>
                    <a:bodyPr/>
                    <a:lstStyle/>
                    <a:p>
                      <a:r>
                        <a:rPr lang="en-US" dirty="0" smtClean="0"/>
                        <a:t>Springfield</a:t>
                      </a:r>
                      <a:endParaRPr lang="en-US" dirty="0"/>
                    </a:p>
                  </a:txBody>
                  <a:tcPr/>
                </a:tc>
                <a:tc>
                  <a:txBody>
                    <a:bodyPr/>
                    <a:lstStyle/>
                    <a:p>
                      <a:r>
                        <a:rPr lang="en-US" dirty="0" smtClean="0"/>
                        <a:t>10 (48%)</a:t>
                      </a:r>
                      <a:endParaRPr lang="en-US" dirty="0"/>
                    </a:p>
                  </a:txBody>
                  <a:tcPr/>
                </a:tc>
                <a:tc>
                  <a:txBody>
                    <a:bodyPr/>
                    <a:lstStyle/>
                    <a:p>
                      <a:r>
                        <a:rPr lang="en-US" dirty="0" smtClean="0"/>
                        <a:t>6 (32%)</a:t>
                      </a:r>
                      <a:endParaRPr lang="en-US" dirty="0"/>
                    </a:p>
                  </a:txBody>
                  <a:tcPr/>
                </a:tc>
                <a:tc>
                  <a:txBody>
                    <a:bodyPr/>
                    <a:lstStyle/>
                    <a:p>
                      <a:r>
                        <a:rPr lang="en-US" dirty="0" smtClean="0"/>
                        <a:t>15 (19%)</a:t>
                      </a:r>
                      <a:endParaRPr lang="en-US" dirty="0"/>
                    </a:p>
                  </a:txBody>
                  <a:tcPr/>
                </a:tc>
                <a:tc>
                  <a:txBody>
                    <a:bodyPr/>
                    <a:lstStyle/>
                    <a:p>
                      <a:r>
                        <a:rPr lang="en-US" dirty="0" smtClean="0"/>
                        <a:t>31</a:t>
                      </a:r>
                      <a:endParaRPr lang="en-US" dirty="0"/>
                    </a:p>
                  </a:txBody>
                  <a:tcPr/>
                </a:tc>
                <a:extLst>
                  <a:ext uri="{0D108BD9-81ED-4DB2-BD59-A6C34878D82A}">
                    <a16:rowId xmlns:a16="http://schemas.microsoft.com/office/drawing/2014/main" val="1749636465"/>
                  </a:ext>
                </a:extLst>
              </a:tr>
              <a:tr h="370840">
                <a:tc>
                  <a:txBody>
                    <a:bodyPr/>
                    <a:lstStyle/>
                    <a:p>
                      <a:r>
                        <a:rPr lang="en-US" dirty="0" smtClean="0"/>
                        <a:t>St.</a:t>
                      </a:r>
                      <a:r>
                        <a:rPr lang="en-US" baseline="0" dirty="0" smtClean="0"/>
                        <a:t> Albans</a:t>
                      </a:r>
                      <a:endParaRPr lang="en-US" dirty="0"/>
                    </a:p>
                  </a:txBody>
                  <a:tcPr/>
                </a:tc>
                <a:tc>
                  <a:txBody>
                    <a:bodyPr/>
                    <a:lstStyle/>
                    <a:p>
                      <a:r>
                        <a:rPr lang="en-US" dirty="0" smtClean="0"/>
                        <a:t>22 (71%)</a:t>
                      </a:r>
                      <a:endParaRPr lang="en-US" dirty="0"/>
                    </a:p>
                  </a:txBody>
                  <a:tcPr/>
                </a:tc>
                <a:tc>
                  <a:txBody>
                    <a:bodyPr/>
                    <a:lstStyle/>
                    <a:p>
                      <a:r>
                        <a:rPr lang="en-US" dirty="0" smtClean="0"/>
                        <a:t>3 (10%)</a:t>
                      </a:r>
                      <a:endParaRPr lang="en-US" dirty="0"/>
                    </a:p>
                  </a:txBody>
                  <a:tcPr/>
                </a:tc>
                <a:tc>
                  <a:txBody>
                    <a:bodyPr/>
                    <a:lstStyle/>
                    <a:p>
                      <a:r>
                        <a:rPr lang="en-US" dirty="0" smtClean="0"/>
                        <a:t>6 (19%)</a:t>
                      </a:r>
                      <a:endParaRPr lang="en-US" dirty="0"/>
                    </a:p>
                  </a:txBody>
                  <a:tcPr/>
                </a:tc>
                <a:tc>
                  <a:txBody>
                    <a:bodyPr/>
                    <a:lstStyle/>
                    <a:p>
                      <a:r>
                        <a:rPr lang="en-US" dirty="0" smtClean="0"/>
                        <a:t>31</a:t>
                      </a:r>
                      <a:endParaRPr lang="en-US" dirty="0"/>
                    </a:p>
                  </a:txBody>
                  <a:tcPr/>
                </a:tc>
                <a:extLst>
                  <a:ext uri="{0D108BD9-81ED-4DB2-BD59-A6C34878D82A}">
                    <a16:rowId xmlns:a16="http://schemas.microsoft.com/office/drawing/2014/main" val="3129672698"/>
                  </a:ext>
                </a:extLst>
              </a:tr>
              <a:tr h="370840">
                <a:tc>
                  <a:txBody>
                    <a:bodyPr/>
                    <a:lstStyle/>
                    <a:p>
                      <a:r>
                        <a:rPr lang="en-US" dirty="0" smtClean="0"/>
                        <a:t>St. </a:t>
                      </a:r>
                      <a:r>
                        <a:rPr lang="en-US" dirty="0" err="1" smtClean="0"/>
                        <a:t>Johnsbury</a:t>
                      </a:r>
                      <a:endParaRPr lang="en-US" dirty="0"/>
                    </a:p>
                  </a:txBody>
                  <a:tcPr/>
                </a:tc>
                <a:tc>
                  <a:txBody>
                    <a:bodyPr/>
                    <a:lstStyle/>
                    <a:p>
                      <a:r>
                        <a:rPr lang="en-US" dirty="0" smtClean="0"/>
                        <a:t>15 (42%)</a:t>
                      </a:r>
                      <a:endParaRPr lang="en-US" dirty="0"/>
                    </a:p>
                  </a:txBody>
                  <a:tcPr/>
                </a:tc>
                <a:tc>
                  <a:txBody>
                    <a:bodyPr/>
                    <a:lstStyle/>
                    <a:p>
                      <a:r>
                        <a:rPr lang="en-US" dirty="0" smtClean="0"/>
                        <a:t>5 (14%)</a:t>
                      </a:r>
                      <a:endParaRPr lang="en-US" dirty="0"/>
                    </a:p>
                  </a:txBody>
                  <a:tcPr/>
                </a:tc>
                <a:tc>
                  <a:txBody>
                    <a:bodyPr/>
                    <a:lstStyle/>
                    <a:p>
                      <a:r>
                        <a:rPr lang="en-US" dirty="0" smtClean="0"/>
                        <a:t>16 (44%)</a:t>
                      </a:r>
                      <a:endParaRPr lang="en-US" dirty="0"/>
                    </a:p>
                  </a:txBody>
                  <a:tcPr/>
                </a:tc>
                <a:tc>
                  <a:txBody>
                    <a:bodyPr/>
                    <a:lstStyle/>
                    <a:p>
                      <a:r>
                        <a:rPr lang="en-US" dirty="0" smtClean="0"/>
                        <a:t>36</a:t>
                      </a:r>
                      <a:endParaRPr lang="en-US" dirty="0"/>
                    </a:p>
                  </a:txBody>
                  <a:tcPr/>
                </a:tc>
                <a:extLst>
                  <a:ext uri="{0D108BD9-81ED-4DB2-BD59-A6C34878D82A}">
                    <a16:rowId xmlns:a16="http://schemas.microsoft.com/office/drawing/2014/main" val="2478056352"/>
                  </a:ext>
                </a:extLst>
              </a:tr>
              <a:tr h="370840">
                <a:tc>
                  <a:txBody>
                    <a:bodyPr/>
                    <a:lstStyle/>
                    <a:p>
                      <a:r>
                        <a:rPr lang="en-US" dirty="0" smtClean="0"/>
                        <a:t>Upper Valley</a:t>
                      </a:r>
                      <a:endParaRPr lang="en-US" dirty="0"/>
                    </a:p>
                  </a:txBody>
                  <a:tcPr/>
                </a:tc>
                <a:tc>
                  <a:txBody>
                    <a:bodyPr/>
                    <a:lstStyle/>
                    <a:p>
                      <a:r>
                        <a:rPr lang="en-US" dirty="0" smtClean="0"/>
                        <a:t>9 (90%)</a:t>
                      </a:r>
                      <a:endParaRPr lang="en-US" dirty="0"/>
                    </a:p>
                  </a:txBody>
                  <a:tcPr/>
                </a:tc>
                <a:tc>
                  <a:txBody>
                    <a:bodyPr/>
                    <a:lstStyle/>
                    <a:p>
                      <a:r>
                        <a:rPr lang="en-US" dirty="0" smtClean="0"/>
                        <a:t>0 (0%)</a:t>
                      </a:r>
                      <a:endParaRPr lang="en-US" dirty="0"/>
                    </a:p>
                  </a:txBody>
                  <a:tcPr/>
                </a:tc>
                <a:tc>
                  <a:txBody>
                    <a:bodyPr/>
                    <a:lstStyle/>
                    <a:p>
                      <a:r>
                        <a:rPr lang="en-US" dirty="0" smtClean="0"/>
                        <a:t>1 (10%)</a:t>
                      </a:r>
                      <a:endParaRPr lang="en-US" dirty="0"/>
                    </a:p>
                  </a:txBody>
                  <a:tcPr/>
                </a:tc>
                <a:tc>
                  <a:txBody>
                    <a:bodyPr/>
                    <a:lstStyle/>
                    <a:p>
                      <a:r>
                        <a:rPr lang="en-US" dirty="0" smtClean="0"/>
                        <a:t>10</a:t>
                      </a:r>
                      <a:endParaRPr lang="en-US" dirty="0"/>
                    </a:p>
                  </a:txBody>
                  <a:tcPr/>
                </a:tc>
                <a:extLst>
                  <a:ext uri="{0D108BD9-81ED-4DB2-BD59-A6C34878D82A}">
                    <a16:rowId xmlns:a16="http://schemas.microsoft.com/office/drawing/2014/main" val="1793802178"/>
                  </a:ext>
                </a:extLst>
              </a:tr>
            </a:tbl>
          </a:graphicData>
        </a:graphic>
      </p:graphicFrame>
      <p:sp>
        <p:nvSpPr>
          <p:cNvPr id="4" name="Slide Number Placeholder 3"/>
          <p:cNvSpPr>
            <a:spLocks noGrp="1"/>
          </p:cNvSpPr>
          <p:nvPr>
            <p:ph type="sldNum" sz="quarter" idx="12"/>
          </p:nvPr>
        </p:nvSpPr>
        <p:spPr/>
        <p:txBody>
          <a:bodyPr/>
          <a:lstStyle/>
          <a:p>
            <a:fld id="{FA6F4FA9-C949-4D1B-9200-19252CF11651}" type="slidenum">
              <a:rPr lang="en-US" smtClean="0"/>
              <a:t>8</a:t>
            </a:fld>
            <a:endParaRPr lang="en-US"/>
          </a:p>
        </p:txBody>
      </p:sp>
    </p:spTree>
    <p:extLst>
      <p:ext uri="{BB962C8B-B14F-4D97-AF65-F5344CB8AC3E}">
        <p14:creationId xmlns:p14="http://schemas.microsoft.com/office/powerpoint/2010/main" val="306982567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Planned 2021 Survey to Generate Lists of Orgs</a:t>
            </a:r>
            <a:endParaRPr lang="en-US" dirty="0"/>
          </a:p>
        </p:txBody>
      </p:sp>
      <p:pic>
        <p:nvPicPr>
          <p:cNvPr id="5" name="Content Placeholder 4"/>
          <p:cNvPicPr>
            <a:picLocks noGrp="1" noChangeAspect="1"/>
          </p:cNvPicPr>
          <p:nvPr>
            <p:ph idx="1"/>
          </p:nvPr>
        </p:nvPicPr>
        <p:blipFill>
          <a:blip r:embed="rId2"/>
          <a:stretch>
            <a:fillRect/>
          </a:stretch>
        </p:blipFill>
        <p:spPr>
          <a:xfrm>
            <a:off x="2920837" y="1839008"/>
            <a:ext cx="6350326" cy="4324572"/>
          </a:xfrm>
          <a:prstGeom prst="rect">
            <a:avLst/>
          </a:prstGeom>
        </p:spPr>
      </p:pic>
      <p:sp>
        <p:nvSpPr>
          <p:cNvPr id="4" name="Slide Number Placeholder 3"/>
          <p:cNvSpPr>
            <a:spLocks noGrp="1"/>
          </p:cNvSpPr>
          <p:nvPr>
            <p:ph type="sldNum" sz="quarter" idx="12"/>
          </p:nvPr>
        </p:nvSpPr>
        <p:spPr/>
        <p:txBody>
          <a:bodyPr/>
          <a:lstStyle/>
          <a:p>
            <a:fld id="{FA6F4FA9-C949-4D1B-9200-19252CF11651}" type="slidenum">
              <a:rPr lang="en-US" smtClean="0"/>
              <a:t>9</a:t>
            </a:fld>
            <a:endParaRPr lang="en-US"/>
          </a:p>
        </p:txBody>
      </p:sp>
    </p:spTree>
    <p:extLst>
      <p:ext uri="{BB962C8B-B14F-4D97-AF65-F5344CB8AC3E}">
        <p14:creationId xmlns:p14="http://schemas.microsoft.com/office/powerpoint/2010/main" val="280026096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BillJeffries" id="{5256035C-BDE0-4E4A-AC89-33B1FBCEDC37}" vid="{747636B8-45E3-854B-9088-A2FEB69C50D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B797DD875C85147B87C996FE48D053E" ma:contentTypeVersion="4" ma:contentTypeDescription="Create a new document." ma:contentTypeScope="" ma:versionID="30ecbdad22942b951330ed8d69a311c4">
  <xsd:schema xmlns:xsd="http://www.w3.org/2001/XMLSchema" xmlns:xs="http://www.w3.org/2001/XMLSchema" xmlns:p="http://schemas.microsoft.com/office/2006/metadata/properties" xmlns:ns2="32000199-8dea-4845-b421-a5b6e43f47a7" targetNamespace="http://schemas.microsoft.com/office/2006/metadata/properties" ma:root="true" ma:fieldsID="d062da7f8b2b2bb1fb2480397e951dbc" ns2:_="">
    <xsd:import namespace="32000199-8dea-4845-b421-a5b6e43f47a7"/>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2000199-8dea-4845-b421-a5b6e43f47a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20F2ADF-DCEE-4290-B8B7-B71C998502D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2000199-8dea-4845-b421-a5b6e43f47a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E4CF62-555F-49BF-9064-E1104985230D}">
  <ds:schemaRefs>
    <ds:schemaRef ds:uri="http://schemas.microsoft.com/office/2006/metadata/properties"/>
    <ds:schemaRef ds:uri="http://purl.org/dc/elements/1.1/"/>
    <ds:schemaRef ds:uri="http://purl.org/dc/terms/"/>
    <ds:schemaRef ds:uri="http://schemas.openxmlformats.org/package/2006/metadata/core-properties"/>
    <ds:schemaRef ds:uri="http://purl.org/dc/dcmitype/"/>
    <ds:schemaRef ds:uri="http://schemas.microsoft.com/office/infopath/2007/PartnerControls"/>
    <ds:schemaRef ds:uri="32000199-8dea-4845-b421-a5b6e43f47a7"/>
    <ds:schemaRef ds:uri="http://schemas.microsoft.com/office/2006/documentManagement/types"/>
    <ds:schemaRef ds:uri="http://www.w3.org/XML/1998/namespace"/>
  </ds:schemaRefs>
</ds:datastoreItem>
</file>

<file path=customXml/itemProps3.xml><?xml version="1.0" encoding="utf-8"?>
<ds:datastoreItem xmlns:ds="http://schemas.openxmlformats.org/officeDocument/2006/customXml" ds:itemID="{9B42E088-86A4-4EE2-BC8F-71318287365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ppt1_1_18 (3)</Template>
  <TotalTime>373</TotalTime>
  <Words>830</Words>
  <Application>Microsoft Office PowerPoint</Application>
  <PresentationFormat>Widescreen</PresentationFormat>
  <Paragraphs>142</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Arial Narrow</vt:lpstr>
      <vt:lpstr>Calibri</vt:lpstr>
      <vt:lpstr>Impact</vt:lpstr>
      <vt:lpstr>Tahoma</vt:lpstr>
      <vt:lpstr>Tahoma Normal</vt:lpstr>
      <vt:lpstr>Times Bold</vt:lpstr>
      <vt:lpstr>Times Roman</vt:lpstr>
      <vt:lpstr>Office Theme</vt:lpstr>
      <vt:lpstr>Aim 1 Overview and Plan</vt:lpstr>
      <vt:lpstr>Aim 1: How has integration among the medical care, social services, and public health sectors changed as a result of CHT + All-Payer Waiver?</vt:lpstr>
      <vt:lpstr>Where are we?</vt:lpstr>
      <vt:lpstr>Did Community Networks Get More or Less “Sorted” Over Time?</vt:lpstr>
      <vt:lpstr>Prior 2014 and 2015 studies in VT</vt:lpstr>
      <vt:lpstr>Survey Methodology</vt:lpstr>
      <vt:lpstr>2014 List Development</vt:lpstr>
      <vt:lpstr>2015 Organization Lists</vt:lpstr>
      <vt:lpstr>Planned 2021 Survey to Generate Lists of Orgs</vt:lpstr>
      <vt:lpstr>Feedback</vt:lpstr>
      <vt:lpstr>Step 2 Surveys Sent to ALL Listed Orgs in Each HSA</vt:lpstr>
      <vt:lpstr>Possible Open Ended Qs (based on 2014 survey)</vt:lpstr>
      <vt:lpstr>Example Network – Barre Full</vt:lpstr>
      <vt:lpstr>Documents reviewed for accountability system</vt:lpstr>
      <vt:lpstr>Documents reviewed for accountability system (cont.)</vt:lpstr>
      <vt:lpstr>Organizations Included – What Are We Missing?</vt:lpstr>
      <vt:lpstr>Financial flows – What Are We Missing?</vt:lpstr>
      <vt:lpstr>PowerPoint Presentation</vt:lpstr>
    </vt:vector>
  </TitlesOfParts>
  <Company>UVM College of Medicine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Nowak, Sarah A</dc:creator>
  <cp:lastModifiedBy>Nowak, Sarah A</cp:lastModifiedBy>
  <cp:revision>14</cp:revision>
  <cp:lastPrinted>2017-01-11T18:31:27Z</cp:lastPrinted>
  <dcterms:created xsi:type="dcterms:W3CDTF">2021-04-05T13:42:53Z</dcterms:created>
  <dcterms:modified xsi:type="dcterms:W3CDTF">2021-04-05T19:56:34Z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0x0101006B797DD875C85147B87C996FE48D053E</vt:lpwstr>
  </property>
</Properties>
</file>

<file path=docProps/thumbnail.jpeg>
</file>